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68" r:id="rId3"/>
    <p:sldId id="270" r:id="rId4"/>
    <p:sldId id="267" r:id="rId5"/>
    <p:sldId id="286" r:id="rId6"/>
    <p:sldId id="257" r:id="rId7"/>
    <p:sldId id="282" r:id="rId8"/>
    <p:sldId id="284" r:id="rId9"/>
    <p:sldId id="262" r:id="rId10"/>
    <p:sldId id="281" r:id="rId11"/>
    <p:sldId id="285" r:id="rId12"/>
    <p:sldId id="261" r:id="rId13"/>
    <p:sldId id="258" r:id="rId14"/>
    <p:sldId id="266" r:id="rId15"/>
    <p:sldId id="273" r:id="rId16"/>
    <p:sldId id="274" r:id="rId17"/>
    <p:sldId id="264" r:id="rId18"/>
    <p:sldId id="259" r:id="rId19"/>
    <p:sldId id="263" r:id="rId20"/>
    <p:sldId id="271" r:id="rId21"/>
    <p:sldId id="272" r:id="rId22"/>
    <p:sldId id="279" r:id="rId23"/>
    <p:sldId id="287" r:id="rId24"/>
    <p:sldId id="275" r:id="rId25"/>
    <p:sldId id="265" r:id="rId26"/>
    <p:sldId id="269" r:id="rId27"/>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817" autoAdjust="0"/>
    <p:restoredTop sz="41249" autoAdjust="0"/>
  </p:normalViewPr>
  <p:slideViewPr>
    <p:cSldViewPr snapToGrid="0">
      <p:cViewPr varScale="1">
        <p:scale>
          <a:sx n="36" d="100"/>
          <a:sy n="36" d="100"/>
        </p:scale>
        <p:origin x="1314"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新祐 蘇" userId="2b52830d45f14c4b" providerId="LiveId" clId="{0F23CCAD-7E84-F946-850F-A771EA088072}"/>
    <pc:docChg chg="undo custSel modSld">
      <pc:chgData name="新祐 蘇" userId="2b52830d45f14c4b" providerId="LiveId" clId="{0F23CCAD-7E84-F946-850F-A771EA088072}" dt="2025-04-24T13:06:34.953" v="105" actId="931"/>
      <pc:docMkLst>
        <pc:docMk/>
      </pc:docMkLst>
      <pc:sldChg chg="modNotesTx">
        <pc:chgData name="新祐 蘇" userId="2b52830d45f14c4b" providerId="LiveId" clId="{0F23CCAD-7E84-F946-850F-A771EA088072}" dt="2025-04-24T12:27:50.349" v="23" actId="20577"/>
        <pc:sldMkLst>
          <pc:docMk/>
          <pc:sldMk cId="2373350110" sldId="256"/>
        </pc:sldMkLst>
      </pc:sldChg>
      <pc:sldChg chg="modNotesTx">
        <pc:chgData name="新祐 蘇" userId="2b52830d45f14c4b" providerId="LiveId" clId="{0F23CCAD-7E84-F946-850F-A771EA088072}" dt="2025-04-24T12:27:59.296" v="38" actId="20577"/>
        <pc:sldMkLst>
          <pc:docMk/>
          <pc:sldMk cId="560636417" sldId="268"/>
        </pc:sldMkLst>
      </pc:sldChg>
      <pc:sldChg chg="modSp">
        <pc:chgData name="新祐 蘇" userId="2b52830d45f14c4b" providerId="LiveId" clId="{0F23CCAD-7E84-F946-850F-A771EA088072}" dt="2025-04-24T12:33:54.952" v="57" actId="20577"/>
        <pc:sldMkLst>
          <pc:docMk/>
          <pc:sldMk cId="273367886" sldId="270"/>
        </pc:sldMkLst>
        <pc:spChg chg="mod">
          <ac:chgData name="新祐 蘇" userId="2b52830d45f14c4b" providerId="LiveId" clId="{0F23CCAD-7E84-F946-850F-A771EA088072}" dt="2025-04-24T12:33:54.952" v="57" actId="20577"/>
          <ac:spMkLst>
            <pc:docMk/>
            <pc:sldMk cId="273367886" sldId="270"/>
            <ac:spMk id="3" creationId="{DFC8E924-2861-1C18-CF48-242983710DB9}"/>
          </ac:spMkLst>
        </pc:spChg>
      </pc:sldChg>
      <pc:sldChg chg="addSp">
        <pc:chgData name="新祐 蘇" userId="2b52830d45f14c4b" providerId="LiveId" clId="{0F23CCAD-7E84-F946-850F-A771EA088072}" dt="2025-04-24T13:06:34.953" v="105" actId="931"/>
        <pc:sldMkLst>
          <pc:docMk/>
          <pc:sldMk cId="705738401" sldId="271"/>
        </pc:sldMkLst>
      </pc:sldChg>
      <pc:sldChg chg="modSp">
        <pc:chgData name="新祐 蘇" userId="2b52830d45f14c4b" providerId="LiveId" clId="{0F23CCAD-7E84-F946-850F-A771EA088072}" dt="2025-04-24T12:30:58.887" v="51" actId="20577"/>
        <pc:sldMkLst>
          <pc:docMk/>
          <pc:sldMk cId="2995613535" sldId="273"/>
        </pc:sldMkLst>
        <pc:spChg chg="mod">
          <ac:chgData name="新祐 蘇" userId="2b52830d45f14c4b" providerId="LiveId" clId="{0F23CCAD-7E84-F946-850F-A771EA088072}" dt="2025-04-24T12:30:58.887" v="51" actId="20577"/>
          <ac:spMkLst>
            <pc:docMk/>
            <pc:sldMk cId="2995613535" sldId="273"/>
            <ac:spMk id="2" creationId="{564B8687-EA01-66AE-03F4-96F96C537C7B}"/>
          </ac:spMkLst>
        </pc:spChg>
      </pc:sldChg>
      <pc:sldChg chg="modSp">
        <pc:chgData name="新祐 蘇" userId="2b52830d45f14c4b" providerId="LiveId" clId="{0F23CCAD-7E84-F946-850F-A771EA088072}" dt="2025-04-24T12:31:12.024" v="52" actId="20577"/>
        <pc:sldMkLst>
          <pc:docMk/>
          <pc:sldMk cId="3371727818" sldId="274"/>
        </pc:sldMkLst>
        <pc:spChg chg="mod">
          <ac:chgData name="新祐 蘇" userId="2b52830d45f14c4b" providerId="LiveId" clId="{0F23CCAD-7E84-F946-850F-A771EA088072}" dt="2025-04-24T12:31:12.024" v="52" actId="20577"/>
          <ac:spMkLst>
            <pc:docMk/>
            <pc:sldMk cId="3371727818" sldId="274"/>
            <ac:spMk id="2" creationId="{65CB7449-FEE5-B0FF-4E5E-2E1B72D414C8}"/>
          </ac:spMkLst>
        </pc:spChg>
      </pc:sldChg>
      <pc:sldChg chg="modSp">
        <pc:chgData name="新祐 蘇" userId="2b52830d45f14c4b" providerId="LiveId" clId="{0F23CCAD-7E84-F946-850F-A771EA088072}" dt="2025-04-24T12:35:45.644" v="104" actId="20577"/>
        <pc:sldMkLst>
          <pc:docMk/>
          <pc:sldMk cId="1126897511" sldId="283"/>
        </pc:sldMkLst>
      </pc:sldChg>
    </pc:docChg>
  </pc:docChgLst>
  <pc:docChgLst>
    <pc:chgData name="新祐 蘇" userId="2b52830d45f14c4b" providerId="LiveId" clId="{EB9DE800-29F9-BA43-A19C-1FB0C91B8720}"/>
    <pc:docChg chg="modSld">
      <pc:chgData name="新祐 蘇" userId="2b52830d45f14c4b" providerId="LiveId" clId="{EB9DE800-29F9-BA43-A19C-1FB0C91B8720}" dt="2025-04-29T00:37:15.800" v="266" actId="20577"/>
      <pc:docMkLst>
        <pc:docMk/>
      </pc:docMkLst>
      <pc:sldChg chg="modNotesTx">
        <pc:chgData name="新祐 蘇" userId="2b52830d45f14c4b" providerId="LiveId" clId="{EB9DE800-29F9-BA43-A19C-1FB0C91B8720}" dt="2025-04-29T00:36:05.889" v="259" actId="20577"/>
        <pc:sldMkLst>
          <pc:docMk/>
          <pc:sldMk cId="3828858443" sldId="267"/>
        </pc:sldMkLst>
      </pc:sldChg>
      <pc:sldChg chg="modNotesTx">
        <pc:chgData name="新祐 蘇" userId="2b52830d45f14c4b" providerId="LiveId" clId="{EB9DE800-29F9-BA43-A19C-1FB0C91B8720}" dt="2025-04-29T00:37:15.800" v="266" actId="20577"/>
        <pc:sldMkLst>
          <pc:docMk/>
          <pc:sldMk cId="3309465905" sldId="284"/>
        </pc:sldMkLst>
      </pc:sldChg>
    </pc:docChg>
  </pc:docChgLst>
  <pc:docChgLst>
    <pc:chgData name="新祐 蘇" userId="2b52830d45f14c4b" providerId="LiveId" clId="{5D850704-D0FF-EB45-B522-38B919B6919E}"/>
    <pc:docChg chg="undo custSel modSld">
      <pc:chgData name="新祐 蘇" userId="2b52830d45f14c4b" providerId="LiveId" clId="{5D850704-D0FF-EB45-B522-38B919B6919E}" dt="2025-04-28T04:46:27.503" v="197" actId="27696"/>
      <pc:docMkLst>
        <pc:docMk/>
      </pc:docMkLst>
      <pc:sldChg chg="addAnim delAnim modAnim">
        <pc:chgData name="新祐 蘇" userId="2b52830d45f14c4b" providerId="LiveId" clId="{5D850704-D0FF-EB45-B522-38B919B6919E}" dt="2025-04-28T04:25:11.872" v="76"/>
        <pc:sldMkLst>
          <pc:docMk/>
          <pc:sldMk cId="2253679235" sldId="257"/>
        </pc:sldMkLst>
      </pc:sldChg>
      <pc:sldChg chg="addAnim">
        <pc:chgData name="新祐 蘇" userId="2b52830d45f14c4b" providerId="LiveId" clId="{5D850704-D0FF-EB45-B522-38B919B6919E}" dt="2025-04-28T04:43:55.608" v="190" actId="27696"/>
        <pc:sldMkLst>
          <pc:docMk/>
          <pc:sldMk cId="3322928907" sldId="258"/>
        </pc:sldMkLst>
      </pc:sldChg>
      <pc:sldChg chg="modSp addAnim delAnim modAnim">
        <pc:chgData name="新祐 蘇" userId="2b52830d45f14c4b" providerId="LiveId" clId="{5D850704-D0FF-EB45-B522-38B919B6919E}" dt="2025-04-28T04:43:23.595" v="187" actId="27696"/>
        <pc:sldMkLst>
          <pc:docMk/>
          <pc:sldMk cId="3593073535" sldId="261"/>
        </pc:sldMkLst>
        <pc:spChg chg="mod">
          <ac:chgData name="新祐 蘇" userId="2b52830d45f14c4b" providerId="LiveId" clId="{5D850704-D0FF-EB45-B522-38B919B6919E}" dt="2025-04-28T04:42:06.932" v="179" actId="14100"/>
          <ac:spMkLst>
            <pc:docMk/>
            <pc:sldMk cId="3593073535" sldId="261"/>
            <ac:spMk id="3" creationId="{6008BD77-365B-A68F-2BBE-FB7EAFA03A07}"/>
          </ac:spMkLst>
        </pc:spChg>
      </pc:sldChg>
      <pc:sldChg chg="addAnim delAnim">
        <pc:chgData name="新祐 蘇" userId="2b52830d45f14c4b" providerId="LiveId" clId="{5D850704-D0FF-EB45-B522-38B919B6919E}" dt="2025-04-28T04:46:27.503" v="197" actId="27696"/>
        <pc:sldMkLst>
          <pc:docMk/>
          <pc:sldMk cId="139311428" sldId="265"/>
        </pc:sldMkLst>
      </pc:sldChg>
      <pc:sldChg chg="modSp addAnim">
        <pc:chgData name="新祐 蘇" userId="2b52830d45f14c4b" providerId="LiveId" clId="{5D850704-D0FF-EB45-B522-38B919B6919E}" dt="2025-04-28T04:18:18.264" v="60" actId="27696"/>
        <pc:sldMkLst>
          <pc:docMk/>
          <pc:sldMk cId="3828858443" sldId="267"/>
        </pc:sldMkLst>
        <pc:picChg chg="mod">
          <ac:chgData name="新祐 蘇" userId="2b52830d45f14c4b" providerId="LiveId" clId="{5D850704-D0FF-EB45-B522-38B919B6919E}" dt="2025-04-28T04:17:42.216" v="56" actId="1076"/>
          <ac:picMkLst>
            <pc:docMk/>
            <pc:sldMk cId="3828858443" sldId="267"/>
            <ac:picMk id="14" creationId="{EF6FD3EA-BD3F-F1B9-FAF3-67287A7246E8}"/>
          </ac:picMkLst>
        </pc:picChg>
      </pc:sldChg>
      <pc:sldChg chg="modSp addAnim">
        <pc:chgData name="新祐 蘇" userId="2b52830d45f14c4b" providerId="LiveId" clId="{5D850704-D0FF-EB45-B522-38B919B6919E}" dt="2025-04-28T04:11:21.955" v="21" actId="27696"/>
        <pc:sldMkLst>
          <pc:docMk/>
          <pc:sldMk cId="560636417" sldId="268"/>
        </pc:sldMkLst>
        <pc:spChg chg="mod">
          <ac:chgData name="新祐 蘇" userId="2b52830d45f14c4b" providerId="LiveId" clId="{5D850704-D0FF-EB45-B522-38B919B6919E}" dt="2025-04-28T04:11:07.356" v="20" actId="20577"/>
          <ac:spMkLst>
            <pc:docMk/>
            <pc:sldMk cId="560636417" sldId="268"/>
            <ac:spMk id="7" creationId="{0A4CDA42-4BF9-6783-DF04-EF7180A8DCF7}"/>
          </ac:spMkLst>
        </pc:spChg>
      </pc:sldChg>
      <pc:sldChg chg="modSp addAnim delAnim modAnim">
        <pc:chgData name="新祐 蘇" userId="2b52830d45f14c4b" providerId="LiveId" clId="{5D850704-D0FF-EB45-B522-38B919B6919E}" dt="2025-04-28T04:16:55.316" v="52"/>
        <pc:sldMkLst>
          <pc:docMk/>
          <pc:sldMk cId="273367886" sldId="270"/>
        </pc:sldMkLst>
        <pc:spChg chg="mod">
          <ac:chgData name="新祐 蘇" userId="2b52830d45f14c4b" providerId="LiveId" clId="{5D850704-D0FF-EB45-B522-38B919B6919E}" dt="2025-04-28T04:15:51.197" v="45" actId="1076"/>
          <ac:spMkLst>
            <pc:docMk/>
            <pc:sldMk cId="273367886" sldId="270"/>
            <ac:spMk id="3" creationId="{DFC8E924-2861-1C18-CF48-242983710DB9}"/>
          </ac:spMkLst>
        </pc:spChg>
      </pc:sldChg>
      <pc:sldChg chg="addAnim">
        <pc:chgData name="新祐 蘇" userId="2b52830d45f14c4b" providerId="LiveId" clId="{5D850704-D0FF-EB45-B522-38B919B6919E}" dt="2025-04-28T04:44:57.074" v="193" actId="27696"/>
        <pc:sldMkLst>
          <pc:docMk/>
          <pc:sldMk cId="1132418024" sldId="272"/>
        </pc:sldMkLst>
      </pc:sldChg>
      <pc:sldChg chg="addAnim">
        <pc:chgData name="新祐 蘇" userId="2b52830d45f14c4b" providerId="LiveId" clId="{5D850704-D0FF-EB45-B522-38B919B6919E}" dt="2025-04-28T04:45:32.701" v="194" actId="27696"/>
        <pc:sldMkLst>
          <pc:docMk/>
          <pc:sldMk cId="2743522603" sldId="275"/>
        </pc:sldMkLst>
      </pc:sldChg>
      <pc:sldChg chg="addAnim delAnim modAnim">
        <pc:chgData name="新祐 蘇" userId="2b52830d45f14c4b" providerId="LiveId" clId="{5D850704-D0FF-EB45-B522-38B919B6919E}" dt="2025-04-28T04:40:46.853" v="178"/>
        <pc:sldMkLst>
          <pc:docMk/>
          <pc:sldMk cId="799773673" sldId="281"/>
        </pc:sldMkLst>
      </pc:sldChg>
      <pc:sldChg chg="addAnim delAnim modAnim">
        <pc:chgData name="新祐 蘇" userId="2b52830d45f14c4b" providerId="LiveId" clId="{5D850704-D0FF-EB45-B522-38B919B6919E}" dt="2025-04-28T04:36:23.381" v="149" actId="27704"/>
        <pc:sldMkLst>
          <pc:docMk/>
          <pc:sldMk cId="104410059" sldId="282"/>
        </pc:sldMkLst>
      </pc:sldChg>
      <pc:sldChg chg="addAnim">
        <pc:chgData name="新祐 蘇" userId="2b52830d45f14c4b" providerId="LiveId" clId="{5D850704-D0FF-EB45-B522-38B919B6919E}" dt="2025-04-28T04:36:47.106" v="150" actId="27696"/>
        <pc:sldMkLst>
          <pc:docMk/>
          <pc:sldMk cId="3309465905" sldId="284"/>
        </pc:sldMkLst>
      </pc:sldChg>
    </pc:docChg>
  </pc:docChgLst>
</pc:chgInfo>
</file>

<file path=ppt/media/image1.png>
</file>

<file path=ppt/media/image10.JP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19.JPG>
</file>

<file path=ppt/media/image2.png>
</file>

<file path=ppt/media/image20.JPG>
</file>

<file path=ppt/media/image21.JPG>
</file>

<file path=ppt/media/image22.png>
</file>

<file path=ppt/media/image23.png>
</file>

<file path=ppt/media/image24.JPG>
</file>

<file path=ppt/media/image25.JPG>
</file>

<file path=ppt/media/image26.png>
</file>

<file path=ppt/media/image27.png>
</file>

<file path=ppt/media/image28.png>
</file>

<file path=ppt/media/image29.png>
</file>

<file path=ppt/media/image3.jpg>
</file>

<file path=ppt/media/image30.jpg>
</file>

<file path=ppt/media/image31.png>
</file>

<file path=ppt/media/image32.JPEG>
</file>

<file path=ppt/media/image33.JPEG>
</file>

<file path=ppt/media/image34.JPEG>
</file>

<file path=ppt/media/image35.JPG>
</file>

<file path=ppt/media/image36.png>
</file>

<file path=ppt/media/image37.JPG>
</file>

<file path=ppt/media/image38.JPG>
</file>

<file path=ppt/media/image39.JPEG>
</file>

<file path=ppt/media/image4.JPG>
</file>

<file path=ppt/media/image40.png>
</file>

<file path=ppt/media/image41.JPEG>
</file>

<file path=ppt/media/image42.png>
</file>

<file path=ppt/media/image43.jpeg>
</file>

<file path=ppt/media/image44.JPEG>
</file>

<file path=ppt/media/image45.png>
</file>

<file path=ppt/media/image46.JPG>
</file>

<file path=ppt/media/image47.png>
</file>

<file path=ppt/media/image48.png>
</file>

<file path=ppt/media/image49.png>
</file>

<file path=ppt/media/image5.png>
</file>

<file path=ppt/media/image50.png>
</file>

<file path=ppt/media/image51.JPEG>
</file>

<file path=ppt/media/image52.JPEG>
</file>

<file path=ppt/media/image53.png>
</file>

<file path=ppt/media/image54.png>
</file>

<file path=ppt/media/image55.JPEG>
</file>

<file path=ppt/media/image56.JPEG>
</file>

<file path=ppt/media/image57.jpg>
</file>

<file path=ppt/media/image58.jpg>
</file>

<file path=ppt/media/image59.png>
</file>

<file path=ppt/media/image6.png>
</file>

<file path=ppt/media/image60.png>
</file>

<file path=ppt/media/image61.png>
</file>

<file path=ppt/media/image62.png>
</file>

<file path=ppt/media/image63.JPG>
</file>

<file path=ppt/media/image64.jpg>
</file>

<file path=ppt/media/image65.JPEG>
</file>

<file path=ppt/media/image66.png>
</file>

<file path=ppt/media/image67.png>
</file>

<file path=ppt/media/image68.png>
</file>

<file path=ppt/media/image69.png>
</file>

<file path=ppt/media/image7.png>
</file>

<file path=ppt/media/image70.png>
</file>

<file path=ppt/media/image71.JPG>
</file>

<file path=ppt/media/image72.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412AD1-A6EE-45C4-B51E-97AE6E776806}" type="datetimeFigureOut">
              <a:rPr lang="zh-TW" altLang="en-US" smtClean="0"/>
              <a:t>2025/4/29</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0B580D-E179-45CB-B28E-A919C5527987}" type="slidenum">
              <a:rPr lang="zh-TW" altLang="en-US" smtClean="0"/>
              <a:t>‹#›</a:t>
            </a:fld>
            <a:endParaRPr lang="zh-TW" altLang="en-US"/>
          </a:p>
        </p:txBody>
      </p:sp>
    </p:spTree>
    <p:extLst>
      <p:ext uri="{BB962C8B-B14F-4D97-AF65-F5344CB8AC3E}">
        <p14:creationId xmlns:p14="http://schemas.microsoft.com/office/powerpoint/2010/main" val="28211397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W" dirty="0"/>
          </a:p>
        </p:txBody>
      </p:sp>
      <p:sp>
        <p:nvSpPr>
          <p:cNvPr id="4" name="Slide Number Placeholder 3"/>
          <p:cNvSpPr>
            <a:spLocks noGrp="1"/>
          </p:cNvSpPr>
          <p:nvPr>
            <p:ph type="sldNum" sz="quarter" idx="5"/>
          </p:nvPr>
        </p:nvSpPr>
        <p:spPr/>
        <p:txBody>
          <a:bodyPr/>
          <a:lstStyle/>
          <a:p>
            <a:fld id="{300B580D-E179-45CB-B28E-A919C5527987}" type="slidenum">
              <a:rPr lang="zh-TW" altLang="en-US" smtClean="0"/>
              <a:t>1</a:t>
            </a:fld>
            <a:endParaRPr lang="zh-TW" altLang="en-US"/>
          </a:p>
        </p:txBody>
      </p:sp>
    </p:spTree>
    <p:extLst>
      <p:ext uri="{BB962C8B-B14F-4D97-AF65-F5344CB8AC3E}">
        <p14:creationId xmlns:p14="http://schemas.microsoft.com/office/powerpoint/2010/main" val="603912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W" dirty="0"/>
          </a:p>
        </p:txBody>
      </p:sp>
      <p:sp>
        <p:nvSpPr>
          <p:cNvPr id="4" name="Slide Number Placeholder 3"/>
          <p:cNvSpPr>
            <a:spLocks noGrp="1"/>
          </p:cNvSpPr>
          <p:nvPr>
            <p:ph type="sldNum" sz="quarter" idx="5"/>
          </p:nvPr>
        </p:nvSpPr>
        <p:spPr/>
        <p:txBody>
          <a:bodyPr/>
          <a:lstStyle/>
          <a:p>
            <a:fld id="{300B580D-E179-45CB-B28E-A919C5527987}" type="slidenum">
              <a:rPr lang="zh-TW" altLang="en-US" smtClean="0"/>
              <a:t>2</a:t>
            </a:fld>
            <a:endParaRPr lang="zh-TW" altLang="en-US"/>
          </a:p>
        </p:txBody>
      </p:sp>
    </p:spTree>
    <p:extLst>
      <p:ext uri="{BB962C8B-B14F-4D97-AF65-F5344CB8AC3E}">
        <p14:creationId xmlns:p14="http://schemas.microsoft.com/office/powerpoint/2010/main" val="16507235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W" dirty="0"/>
          </a:p>
        </p:txBody>
      </p:sp>
      <p:sp>
        <p:nvSpPr>
          <p:cNvPr id="4" name="Slide Number Placeholder 3"/>
          <p:cNvSpPr>
            <a:spLocks noGrp="1"/>
          </p:cNvSpPr>
          <p:nvPr>
            <p:ph type="sldNum" sz="quarter" idx="5"/>
          </p:nvPr>
        </p:nvSpPr>
        <p:spPr/>
        <p:txBody>
          <a:bodyPr/>
          <a:lstStyle/>
          <a:p>
            <a:fld id="{300B580D-E179-45CB-B28E-A919C5527987}" type="slidenum">
              <a:rPr lang="zh-TW" altLang="en-US" smtClean="0"/>
              <a:t>3</a:t>
            </a:fld>
            <a:endParaRPr lang="zh-TW" altLang="en-US"/>
          </a:p>
        </p:txBody>
      </p:sp>
    </p:spTree>
    <p:extLst>
      <p:ext uri="{BB962C8B-B14F-4D97-AF65-F5344CB8AC3E}">
        <p14:creationId xmlns:p14="http://schemas.microsoft.com/office/powerpoint/2010/main" val="37739166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TW" dirty="0"/>
              <a:t>有想要和人分享的樂趣</a:t>
            </a:r>
            <a:endParaRPr lang="zh-TW" altLang="en-US" dirty="0"/>
          </a:p>
          <a:p>
            <a:r>
              <a:rPr lang="en-TW" dirty="0"/>
              <a:t>錢</a:t>
            </a:r>
            <a:endParaRPr lang="zh-TW" altLang="en-US" dirty="0"/>
          </a:p>
          <a:p>
            <a:r>
              <a:rPr lang="en-TW" dirty="0"/>
              <a:t>為了做出一個蔚藍檔案</a:t>
            </a:r>
            <a:r>
              <a:rPr lang="zh-TW" altLang="en-US" dirty="0"/>
              <a:t>（有想要做的角色類型）</a:t>
            </a:r>
          </a:p>
          <a:p>
            <a:r>
              <a:rPr lang="zh-TW" altLang="en-US" dirty="0"/>
              <a:t>覺得自己單純很適合做遊戲</a:t>
            </a:r>
          </a:p>
          <a:p>
            <a:r>
              <a:rPr lang="zh-TW" altLang="en-US" dirty="0"/>
              <a:t>想要做一個自己著迷的遊戲類型</a:t>
            </a:r>
            <a:endParaRPr lang="en-TW" dirty="0"/>
          </a:p>
        </p:txBody>
      </p:sp>
      <p:sp>
        <p:nvSpPr>
          <p:cNvPr id="4" name="Slide Number Placeholder 3"/>
          <p:cNvSpPr>
            <a:spLocks noGrp="1"/>
          </p:cNvSpPr>
          <p:nvPr>
            <p:ph type="sldNum" sz="quarter" idx="5"/>
          </p:nvPr>
        </p:nvSpPr>
        <p:spPr/>
        <p:txBody>
          <a:bodyPr/>
          <a:lstStyle/>
          <a:p>
            <a:fld id="{300B580D-E179-45CB-B28E-A919C5527987}" type="slidenum">
              <a:rPr lang="zh-TW" altLang="en-US" smtClean="0"/>
              <a:t>4</a:t>
            </a:fld>
            <a:endParaRPr lang="zh-TW" altLang="en-US"/>
          </a:p>
        </p:txBody>
      </p:sp>
    </p:spTree>
    <p:extLst>
      <p:ext uri="{BB962C8B-B14F-4D97-AF65-F5344CB8AC3E}">
        <p14:creationId xmlns:p14="http://schemas.microsoft.com/office/powerpoint/2010/main" val="35413743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300B580D-E179-45CB-B28E-A919C5527987}" type="slidenum">
              <a:rPr lang="zh-TW" altLang="en-US" smtClean="0"/>
              <a:t>6</a:t>
            </a:fld>
            <a:endParaRPr lang="zh-TW" altLang="en-US"/>
          </a:p>
        </p:txBody>
      </p:sp>
    </p:spTree>
    <p:extLst>
      <p:ext uri="{BB962C8B-B14F-4D97-AF65-F5344CB8AC3E}">
        <p14:creationId xmlns:p14="http://schemas.microsoft.com/office/powerpoint/2010/main" val="35674352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W" dirty="0"/>
          </a:p>
        </p:txBody>
      </p:sp>
      <p:sp>
        <p:nvSpPr>
          <p:cNvPr id="4" name="Slide Number Placeholder 3"/>
          <p:cNvSpPr>
            <a:spLocks noGrp="1"/>
          </p:cNvSpPr>
          <p:nvPr>
            <p:ph type="sldNum" sz="quarter" idx="5"/>
          </p:nvPr>
        </p:nvSpPr>
        <p:spPr/>
        <p:txBody>
          <a:bodyPr/>
          <a:lstStyle/>
          <a:p>
            <a:fld id="{300B580D-E179-45CB-B28E-A919C5527987}" type="slidenum">
              <a:rPr lang="zh-TW" altLang="en-US" smtClean="0"/>
              <a:t>8</a:t>
            </a:fld>
            <a:endParaRPr lang="zh-TW" altLang="en-US"/>
          </a:p>
        </p:txBody>
      </p:sp>
    </p:spTree>
    <p:extLst>
      <p:ext uri="{BB962C8B-B14F-4D97-AF65-F5344CB8AC3E}">
        <p14:creationId xmlns:p14="http://schemas.microsoft.com/office/powerpoint/2010/main" val="15954823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300B580D-E179-45CB-B28E-A919C5527987}" type="slidenum">
              <a:rPr lang="zh-TW" altLang="en-US" smtClean="0"/>
              <a:t>9</a:t>
            </a:fld>
            <a:endParaRPr lang="zh-TW" altLang="en-US"/>
          </a:p>
        </p:txBody>
      </p:sp>
    </p:spTree>
    <p:extLst>
      <p:ext uri="{BB962C8B-B14F-4D97-AF65-F5344CB8AC3E}">
        <p14:creationId xmlns:p14="http://schemas.microsoft.com/office/powerpoint/2010/main" val="41712809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單一功能原則</a:t>
            </a:r>
            <a:r>
              <a:rPr lang="en-US" altLang="zh-TW"/>
              <a:t> </a:t>
            </a:r>
            <a:r>
              <a:rPr lang="zh-TW" altLang="en-US"/>
              <a:t>認為</a:t>
            </a:r>
            <a:r>
              <a:rPr lang="zh-TW" altLang="en-US" dirty="0"/>
              <a:t>「對象應該僅具有一種單一功能」的概念。</a:t>
            </a:r>
            <a:endParaRPr lang="en-US" altLang="zh-TW" dirty="0"/>
          </a:p>
          <a:p>
            <a:r>
              <a:rPr lang="zh-TW" altLang="en-US" dirty="0"/>
              <a:t>開閉原則  認為「軟體應該是對於擴充開放的，但是對於修改封閉的」的概念。 </a:t>
            </a:r>
            <a:endParaRPr lang="en-US" altLang="zh-TW" dirty="0"/>
          </a:p>
          <a:p>
            <a:r>
              <a:rPr lang="zh-TW" altLang="en-US" dirty="0"/>
              <a:t>里氏替換原則  認為「程式中的對象應該是可以在不改變程式正確性的前提下被它的子類所替換的」的概念。  參考契約式設計。 </a:t>
            </a:r>
            <a:endParaRPr lang="en-US" altLang="zh-TW" dirty="0"/>
          </a:p>
          <a:p>
            <a:r>
              <a:rPr lang="zh-TW" altLang="en-US" dirty="0"/>
              <a:t>介面隔離原則  認為「多個特定客戶端介面要好於一個寬泛用途的介面」的概念。</a:t>
            </a:r>
            <a:endParaRPr lang="en-US" altLang="zh-TW" dirty="0"/>
          </a:p>
          <a:p>
            <a:r>
              <a:rPr lang="zh-TW" altLang="en-US" dirty="0"/>
              <a:t>依賴反轉原則  認為一個方法應該遵從「依賴於抽象而不是一個實例」的概念。</a:t>
            </a:r>
          </a:p>
        </p:txBody>
      </p:sp>
      <p:sp>
        <p:nvSpPr>
          <p:cNvPr id="4" name="投影片編號版面配置區 3"/>
          <p:cNvSpPr>
            <a:spLocks noGrp="1"/>
          </p:cNvSpPr>
          <p:nvPr>
            <p:ph type="sldNum" sz="quarter" idx="5"/>
          </p:nvPr>
        </p:nvSpPr>
        <p:spPr/>
        <p:txBody>
          <a:bodyPr/>
          <a:lstStyle/>
          <a:p>
            <a:fld id="{300B580D-E179-45CB-B28E-A919C5527987}" type="slidenum">
              <a:rPr lang="zh-TW" altLang="en-US" smtClean="0"/>
              <a:t>24</a:t>
            </a:fld>
            <a:endParaRPr lang="zh-TW" altLang="en-US"/>
          </a:p>
        </p:txBody>
      </p:sp>
    </p:spTree>
    <p:extLst>
      <p:ext uri="{BB962C8B-B14F-4D97-AF65-F5344CB8AC3E}">
        <p14:creationId xmlns:p14="http://schemas.microsoft.com/office/powerpoint/2010/main" val="13093907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A5EE7BB-1E02-2AE5-3071-2D8FF379A639}"/>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3F2664AD-0365-28D4-4C2F-EE5628A653A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42ABEBCB-CF1B-A6CA-F3DB-5AF5BE485018}"/>
              </a:ext>
            </a:extLst>
          </p:cNvPr>
          <p:cNvSpPr>
            <a:spLocks noGrp="1"/>
          </p:cNvSpPr>
          <p:nvPr>
            <p:ph type="dt" sz="half" idx="10"/>
          </p:nvPr>
        </p:nvSpPr>
        <p:spPr/>
        <p:txBody>
          <a:bodyPr/>
          <a:lstStyle/>
          <a:p>
            <a:fld id="{4FD177D1-581D-4278-879A-FD4E69D1B59A}" type="datetimeFigureOut">
              <a:rPr lang="zh-TW" altLang="en-US" smtClean="0"/>
              <a:t>2025/4/29</a:t>
            </a:fld>
            <a:endParaRPr lang="zh-TW" altLang="en-US"/>
          </a:p>
        </p:txBody>
      </p:sp>
      <p:sp>
        <p:nvSpPr>
          <p:cNvPr id="5" name="頁尾版面配置區 4">
            <a:extLst>
              <a:ext uri="{FF2B5EF4-FFF2-40B4-BE49-F238E27FC236}">
                <a16:creationId xmlns:a16="http://schemas.microsoft.com/office/drawing/2014/main" id="{18866C0C-743B-51B6-F064-159FBA2381EC}"/>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763E1070-2854-25F9-4EA1-AA753B5154E6}"/>
              </a:ext>
            </a:extLst>
          </p:cNvPr>
          <p:cNvSpPr>
            <a:spLocks noGrp="1"/>
          </p:cNvSpPr>
          <p:nvPr>
            <p:ph type="sldNum" sz="quarter" idx="12"/>
          </p:nvPr>
        </p:nvSpPr>
        <p:spPr/>
        <p:txBody>
          <a:bodyPr/>
          <a:lstStyle/>
          <a:p>
            <a:fld id="{E7C342CF-D9F4-4195-A0B3-9E444842CA29}" type="slidenum">
              <a:rPr lang="zh-TW" altLang="en-US" smtClean="0"/>
              <a:t>‹#›</a:t>
            </a:fld>
            <a:endParaRPr lang="zh-TW" altLang="en-US"/>
          </a:p>
        </p:txBody>
      </p:sp>
    </p:spTree>
    <p:extLst>
      <p:ext uri="{BB962C8B-B14F-4D97-AF65-F5344CB8AC3E}">
        <p14:creationId xmlns:p14="http://schemas.microsoft.com/office/powerpoint/2010/main" val="28781515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80CCA19-CFAB-CA7C-392B-1F968C85F55B}"/>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6D1F2C15-A04B-7D4E-5FE7-C6C55F141634}"/>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C172C7A6-9D38-2922-BBD3-BDF79A41BD35}"/>
              </a:ext>
            </a:extLst>
          </p:cNvPr>
          <p:cNvSpPr>
            <a:spLocks noGrp="1"/>
          </p:cNvSpPr>
          <p:nvPr>
            <p:ph type="dt" sz="half" idx="10"/>
          </p:nvPr>
        </p:nvSpPr>
        <p:spPr/>
        <p:txBody>
          <a:bodyPr/>
          <a:lstStyle/>
          <a:p>
            <a:fld id="{4FD177D1-581D-4278-879A-FD4E69D1B59A}" type="datetimeFigureOut">
              <a:rPr lang="zh-TW" altLang="en-US" smtClean="0"/>
              <a:t>2025/4/29</a:t>
            </a:fld>
            <a:endParaRPr lang="zh-TW" altLang="en-US"/>
          </a:p>
        </p:txBody>
      </p:sp>
      <p:sp>
        <p:nvSpPr>
          <p:cNvPr id="5" name="頁尾版面配置區 4">
            <a:extLst>
              <a:ext uri="{FF2B5EF4-FFF2-40B4-BE49-F238E27FC236}">
                <a16:creationId xmlns:a16="http://schemas.microsoft.com/office/drawing/2014/main" id="{7908D682-49A5-5B77-B07E-F370128E7CC7}"/>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0A1DD0D5-0E27-E93A-B20B-CBDDB18F16C7}"/>
              </a:ext>
            </a:extLst>
          </p:cNvPr>
          <p:cNvSpPr>
            <a:spLocks noGrp="1"/>
          </p:cNvSpPr>
          <p:nvPr>
            <p:ph type="sldNum" sz="quarter" idx="12"/>
          </p:nvPr>
        </p:nvSpPr>
        <p:spPr/>
        <p:txBody>
          <a:bodyPr/>
          <a:lstStyle/>
          <a:p>
            <a:fld id="{E7C342CF-D9F4-4195-A0B3-9E444842CA29}" type="slidenum">
              <a:rPr lang="zh-TW" altLang="en-US" smtClean="0"/>
              <a:t>‹#›</a:t>
            </a:fld>
            <a:endParaRPr lang="zh-TW" altLang="en-US"/>
          </a:p>
        </p:txBody>
      </p:sp>
    </p:spTree>
    <p:extLst>
      <p:ext uri="{BB962C8B-B14F-4D97-AF65-F5344CB8AC3E}">
        <p14:creationId xmlns:p14="http://schemas.microsoft.com/office/powerpoint/2010/main" val="59385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513083F5-9C45-270C-BB4A-2B8BDBAD71D0}"/>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BF008639-26F0-31CA-2A5A-FA224323BD19}"/>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08023AD2-873A-54F5-CC72-726D467695B8}"/>
              </a:ext>
            </a:extLst>
          </p:cNvPr>
          <p:cNvSpPr>
            <a:spLocks noGrp="1"/>
          </p:cNvSpPr>
          <p:nvPr>
            <p:ph type="dt" sz="half" idx="10"/>
          </p:nvPr>
        </p:nvSpPr>
        <p:spPr/>
        <p:txBody>
          <a:bodyPr/>
          <a:lstStyle/>
          <a:p>
            <a:fld id="{4FD177D1-581D-4278-879A-FD4E69D1B59A}" type="datetimeFigureOut">
              <a:rPr lang="zh-TW" altLang="en-US" smtClean="0"/>
              <a:t>2025/4/29</a:t>
            </a:fld>
            <a:endParaRPr lang="zh-TW" altLang="en-US"/>
          </a:p>
        </p:txBody>
      </p:sp>
      <p:sp>
        <p:nvSpPr>
          <p:cNvPr id="5" name="頁尾版面配置區 4">
            <a:extLst>
              <a:ext uri="{FF2B5EF4-FFF2-40B4-BE49-F238E27FC236}">
                <a16:creationId xmlns:a16="http://schemas.microsoft.com/office/drawing/2014/main" id="{709F5719-9FC1-A292-BAC7-7DE54C5CBEED}"/>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66376C9F-DFAF-93A0-7A07-E2F1D1C8AEC1}"/>
              </a:ext>
            </a:extLst>
          </p:cNvPr>
          <p:cNvSpPr>
            <a:spLocks noGrp="1"/>
          </p:cNvSpPr>
          <p:nvPr>
            <p:ph type="sldNum" sz="quarter" idx="12"/>
          </p:nvPr>
        </p:nvSpPr>
        <p:spPr/>
        <p:txBody>
          <a:bodyPr/>
          <a:lstStyle/>
          <a:p>
            <a:fld id="{E7C342CF-D9F4-4195-A0B3-9E444842CA29}" type="slidenum">
              <a:rPr lang="zh-TW" altLang="en-US" smtClean="0"/>
              <a:t>‹#›</a:t>
            </a:fld>
            <a:endParaRPr lang="zh-TW" altLang="en-US"/>
          </a:p>
        </p:txBody>
      </p:sp>
    </p:spTree>
    <p:extLst>
      <p:ext uri="{BB962C8B-B14F-4D97-AF65-F5344CB8AC3E}">
        <p14:creationId xmlns:p14="http://schemas.microsoft.com/office/powerpoint/2010/main" val="1962826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0218DFB-312C-4BDF-E52E-9B529B8D09A9}"/>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E6C59F0C-BA8F-3B8D-6720-0F607C089E62}"/>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828A1AA8-D509-6975-B068-E69DD9C6725B}"/>
              </a:ext>
            </a:extLst>
          </p:cNvPr>
          <p:cNvSpPr>
            <a:spLocks noGrp="1"/>
          </p:cNvSpPr>
          <p:nvPr>
            <p:ph type="dt" sz="half" idx="10"/>
          </p:nvPr>
        </p:nvSpPr>
        <p:spPr/>
        <p:txBody>
          <a:bodyPr/>
          <a:lstStyle/>
          <a:p>
            <a:fld id="{4FD177D1-581D-4278-879A-FD4E69D1B59A}" type="datetimeFigureOut">
              <a:rPr lang="zh-TW" altLang="en-US" smtClean="0"/>
              <a:t>2025/4/29</a:t>
            </a:fld>
            <a:endParaRPr lang="zh-TW" altLang="en-US"/>
          </a:p>
        </p:txBody>
      </p:sp>
      <p:sp>
        <p:nvSpPr>
          <p:cNvPr id="5" name="頁尾版面配置區 4">
            <a:extLst>
              <a:ext uri="{FF2B5EF4-FFF2-40B4-BE49-F238E27FC236}">
                <a16:creationId xmlns:a16="http://schemas.microsoft.com/office/drawing/2014/main" id="{BB99F392-D7D4-6918-C718-677A99742CC9}"/>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791F16EE-7336-CB42-5021-2DE690A2795F}"/>
              </a:ext>
            </a:extLst>
          </p:cNvPr>
          <p:cNvSpPr>
            <a:spLocks noGrp="1"/>
          </p:cNvSpPr>
          <p:nvPr>
            <p:ph type="sldNum" sz="quarter" idx="12"/>
          </p:nvPr>
        </p:nvSpPr>
        <p:spPr/>
        <p:txBody>
          <a:bodyPr/>
          <a:lstStyle/>
          <a:p>
            <a:fld id="{E7C342CF-D9F4-4195-A0B3-9E444842CA29}" type="slidenum">
              <a:rPr lang="zh-TW" altLang="en-US" smtClean="0"/>
              <a:t>‹#›</a:t>
            </a:fld>
            <a:endParaRPr lang="zh-TW" altLang="en-US"/>
          </a:p>
        </p:txBody>
      </p:sp>
    </p:spTree>
    <p:extLst>
      <p:ext uri="{BB962C8B-B14F-4D97-AF65-F5344CB8AC3E}">
        <p14:creationId xmlns:p14="http://schemas.microsoft.com/office/powerpoint/2010/main" val="37838573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00FE97F-A82F-75A9-619B-E641B5EEA4E1}"/>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476F377B-98C3-0B4A-FC6E-02BE90AEE6F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72EE4EB0-F17F-9B0D-9259-F9210E0E32F4}"/>
              </a:ext>
            </a:extLst>
          </p:cNvPr>
          <p:cNvSpPr>
            <a:spLocks noGrp="1"/>
          </p:cNvSpPr>
          <p:nvPr>
            <p:ph type="dt" sz="half" idx="10"/>
          </p:nvPr>
        </p:nvSpPr>
        <p:spPr/>
        <p:txBody>
          <a:bodyPr/>
          <a:lstStyle/>
          <a:p>
            <a:fld id="{4FD177D1-581D-4278-879A-FD4E69D1B59A}" type="datetimeFigureOut">
              <a:rPr lang="zh-TW" altLang="en-US" smtClean="0"/>
              <a:t>2025/4/29</a:t>
            </a:fld>
            <a:endParaRPr lang="zh-TW" altLang="en-US"/>
          </a:p>
        </p:txBody>
      </p:sp>
      <p:sp>
        <p:nvSpPr>
          <p:cNvPr id="5" name="頁尾版面配置區 4">
            <a:extLst>
              <a:ext uri="{FF2B5EF4-FFF2-40B4-BE49-F238E27FC236}">
                <a16:creationId xmlns:a16="http://schemas.microsoft.com/office/drawing/2014/main" id="{67A1DF25-9DE5-9065-92E7-8CC098CB4584}"/>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3DFE6708-36A4-300C-BA49-6B18F439EA8F}"/>
              </a:ext>
            </a:extLst>
          </p:cNvPr>
          <p:cNvSpPr>
            <a:spLocks noGrp="1"/>
          </p:cNvSpPr>
          <p:nvPr>
            <p:ph type="sldNum" sz="quarter" idx="12"/>
          </p:nvPr>
        </p:nvSpPr>
        <p:spPr/>
        <p:txBody>
          <a:bodyPr/>
          <a:lstStyle/>
          <a:p>
            <a:fld id="{E7C342CF-D9F4-4195-A0B3-9E444842CA29}" type="slidenum">
              <a:rPr lang="zh-TW" altLang="en-US" smtClean="0"/>
              <a:t>‹#›</a:t>
            </a:fld>
            <a:endParaRPr lang="zh-TW" altLang="en-US"/>
          </a:p>
        </p:txBody>
      </p:sp>
    </p:spTree>
    <p:extLst>
      <p:ext uri="{BB962C8B-B14F-4D97-AF65-F5344CB8AC3E}">
        <p14:creationId xmlns:p14="http://schemas.microsoft.com/office/powerpoint/2010/main" val="9823326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F9F67A2-8E4D-2BDD-BD6D-B93379F6BC84}"/>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3AFDE0F5-20EB-A8BA-440E-17CA354F79E9}"/>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B01EA594-5C38-5059-B64B-3732DB0B0805}"/>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F1613A8C-DEEB-D9CA-6139-0B88913C8F52}"/>
              </a:ext>
            </a:extLst>
          </p:cNvPr>
          <p:cNvSpPr>
            <a:spLocks noGrp="1"/>
          </p:cNvSpPr>
          <p:nvPr>
            <p:ph type="dt" sz="half" idx="10"/>
          </p:nvPr>
        </p:nvSpPr>
        <p:spPr/>
        <p:txBody>
          <a:bodyPr/>
          <a:lstStyle/>
          <a:p>
            <a:fld id="{4FD177D1-581D-4278-879A-FD4E69D1B59A}" type="datetimeFigureOut">
              <a:rPr lang="zh-TW" altLang="en-US" smtClean="0"/>
              <a:t>2025/4/29</a:t>
            </a:fld>
            <a:endParaRPr lang="zh-TW" altLang="en-US"/>
          </a:p>
        </p:txBody>
      </p:sp>
      <p:sp>
        <p:nvSpPr>
          <p:cNvPr id="6" name="頁尾版面配置區 5">
            <a:extLst>
              <a:ext uri="{FF2B5EF4-FFF2-40B4-BE49-F238E27FC236}">
                <a16:creationId xmlns:a16="http://schemas.microsoft.com/office/drawing/2014/main" id="{2AB3DB40-AB36-FB8C-503B-62146D7C84C4}"/>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B3EA5F48-A6BC-87E7-CCC9-D19B5E331261}"/>
              </a:ext>
            </a:extLst>
          </p:cNvPr>
          <p:cNvSpPr>
            <a:spLocks noGrp="1"/>
          </p:cNvSpPr>
          <p:nvPr>
            <p:ph type="sldNum" sz="quarter" idx="12"/>
          </p:nvPr>
        </p:nvSpPr>
        <p:spPr/>
        <p:txBody>
          <a:bodyPr/>
          <a:lstStyle/>
          <a:p>
            <a:fld id="{E7C342CF-D9F4-4195-A0B3-9E444842CA29}" type="slidenum">
              <a:rPr lang="zh-TW" altLang="en-US" smtClean="0"/>
              <a:t>‹#›</a:t>
            </a:fld>
            <a:endParaRPr lang="zh-TW" altLang="en-US"/>
          </a:p>
        </p:txBody>
      </p:sp>
    </p:spTree>
    <p:extLst>
      <p:ext uri="{BB962C8B-B14F-4D97-AF65-F5344CB8AC3E}">
        <p14:creationId xmlns:p14="http://schemas.microsoft.com/office/powerpoint/2010/main" val="2057682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C9F7EF7-27A3-DFEC-BA34-5DD8BB9B54D4}"/>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E5F1ABEA-6990-83E2-830A-876FDED293C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611FB0AD-CC38-A8BC-E39D-765E10EFAE07}"/>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D5E60667-C61D-5C18-2EC7-3549E55AFFF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373B1718-707A-74CE-D4E1-B947BA567659}"/>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908352E0-FB00-5215-E5DC-D069BCFE1B0B}"/>
              </a:ext>
            </a:extLst>
          </p:cNvPr>
          <p:cNvSpPr>
            <a:spLocks noGrp="1"/>
          </p:cNvSpPr>
          <p:nvPr>
            <p:ph type="dt" sz="half" idx="10"/>
          </p:nvPr>
        </p:nvSpPr>
        <p:spPr/>
        <p:txBody>
          <a:bodyPr/>
          <a:lstStyle/>
          <a:p>
            <a:fld id="{4FD177D1-581D-4278-879A-FD4E69D1B59A}" type="datetimeFigureOut">
              <a:rPr lang="zh-TW" altLang="en-US" smtClean="0"/>
              <a:t>2025/4/29</a:t>
            </a:fld>
            <a:endParaRPr lang="zh-TW" altLang="en-US"/>
          </a:p>
        </p:txBody>
      </p:sp>
      <p:sp>
        <p:nvSpPr>
          <p:cNvPr id="8" name="頁尾版面配置區 7">
            <a:extLst>
              <a:ext uri="{FF2B5EF4-FFF2-40B4-BE49-F238E27FC236}">
                <a16:creationId xmlns:a16="http://schemas.microsoft.com/office/drawing/2014/main" id="{55A28D06-3D52-6128-B15F-AE72EA188F62}"/>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5DF82BA4-888D-25F1-85E0-47DF9D9FA8F0}"/>
              </a:ext>
            </a:extLst>
          </p:cNvPr>
          <p:cNvSpPr>
            <a:spLocks noGrp="1"/>
          </p:cNvSpPr>
          <p:nvPr>
            <p:ph type="sldNum" sz="quarter" idx="12"/>
          </p:nvPr>
        </p:nvSpPr>
        <p:spPr/>
        <p:txBody>
          <a:bodyPr/>
          <a:lstStyle/>
          <a:p>
            <a:fld id="{E7C342CF-D9F4-4195-A0B3-9E444842CA29}" type="slidenum">
              <a:rPr lang="zh-TW" altLang="en-US" smtClean="0"/>
              <a:t>‹#›</a:t>
            </a:fld>
            <a:endParaRPr lang="zh-TW" altLang="en-US"/>
          </a:p>
        </p:txBody>
      </p:sp>
    </p:spTree>
    <p:extLst>
      <p:ext uri="{BB962C8B-B14F-4D97-AF65-F5344CB8AC3E}">
        <p14:creationId xmlns:p14="http://schemas.microsoft.com/office/powerpoint/2010/main" val="1949010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FC6167B-F35A-B66B-3207-8F33062E937C}"/>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566BC3BD-EEA5-D668-4F81-4DBB8FE0BA41}"/>
              </a:ext>
            </a:extLst>
          </p:cNvPr>
          <p:cNvSpPr>
            <a:spLocks noGrp="1"/>
          </p:cNvSpPr>
          <p:nvPr>
            <p:ph type="dt" sz="half" idx="10"/>
          </p:nvPr>
        </p:nvSpPr>
        <p:spPr/>
        <p:txBody>
          <a:bodyPr/>
          <a:lstStyle/>
          <a:p>
            <a:fld id="{4FD177D1-581D-4278-879A-FD4E69D1B59A}" type="datetimeFigureOut">
              <a:rPr lang="zh-TW" altLang="en-US" smtClean="0"/>
              <a:t>2025/4/29</a:t>
            </a:fld>
            <a:endParaRPr lang="zh-TW" altLang="en-US"/>
          </a:p>
        </p:txBody>
      </p:sp>
      <p:sp>
        <p:nvSpPr>
          <p:cNvPr id="4" name="頁尾版面配置區 3">
            <a:extLst>
              <a:ext uri="{FF2B5EF4-FFF2-40B4-BE49-F238E27FC236}">
                <a16:creationId xmlns:a16="http://schemas.microsoft.com/office/drawing/2014/main" id="{E4FCAE5A-7520-A9F2-3DC1-D679CF51D9F3}"/>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F5D95A8F-72A9-DD0E-C1C0-E6659FE59E77}"/>
              </a:ext>
            </a:extLst>
          </p:cNvPr>
          <p:cNvSpPr>
            <a:spLocks noGrp="1"/>
          </p:cNvSpPr>
          <p:nvPr>
            <p:ph type="sldNum" sz="quarter" idx="12"/>
          </p:nvPr>
        </p:nvSpPr>
        <p:spPr/>
        <p:txBody>
          <a:bodyPr/>
          <a:lstStyle/>
          <a:p>
            <a:fld id="{E7C342CF-D9F4-4195-A0B3-9E444842CA29}" type="slidenum">
              <a:rPr lang="zh-TW" altLang="en-US" smtClean="0"/>
              <a:t>‹#›</a:t>
            </a:fld>
            <a:endParaRPr lang="zh-TW" altLang="en-US"/>
          </a:p>
        </p:txBody>
      </p:sp>
    </p:spTree>
    <p:extLst>
      <p:ext uri="{BB962C8B-B14F-4D97-AF65-F5344CB8AC3E}">
        <p14:creationId xmlns:p14="http://schemas.microsoft.com/office/powerpoint/2010/main" val="9031763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DDDE677C-F575-9029-A746-B3D0C93F15D1}"/>
              </a:ext>
            </a:extLst>
          </p:cNvPr>
          <p:cNvSpPr>
            <a:spLocks noGrp="1"/>
          </p:cNvSpPr>
          <p:nvPr>
            <p:ph type="dt" sz="half" idx="10"/>
          </p:nvPr>
        </p:nvSpPr>
        <p:spPr/>
        <p:txBody>
          <a:bodyPr/>
          <a:lstStyle/>
          <a:p>
            <a:fld id="{4FD177D1-581D-4278-879A-FD4E69D1B59A}" type="datetimeFigureOut">
              <a:rPr lang="zh-TW" altLang="en-US" smtClean="0"/>
              <a:t>2025/4/29</a:t>
            </a:fld>
            <a:endParaRPr lang="zh-TW" altLang="en-US"/>
          </a:p>
        </p:txBody>
      </p:sp>
      <p:sp>
        <p:nvSpPr>
          <p:cNvPr id="3" name="頁尾版面配置區 2">
            <a:extLst>
              <a:ext uri="{FF2B5EF4-FFF2-40B4-BE49-F238E27FC236}">
                <a16:creationId xmlns:a16="http://schemas.microsoft.com/office/drawing/2014/main" id="{53829922-E670-84EC-461F-2D51F0700069}"/>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F5816B95-913D-BD73-01E0-45B9805FD460}"/>
              </a:ext>
            </a:extLst>
          </p:cNvPr>
          <p:cNvSpPr>
            <a:spLocks noGrp="1"/>
          </p:cNvSpPr>
          <p:nvPr>
            <p:ph type="sldNum" sz="quarter" idx="12"/>
          </p:nvPr>
        </p:nvSpPr>
        <p:spPr/>
        <p:txBody>
          <a:bodyPr/>
          <a:lstStyle/>
          <a:p>
            <a:fld id="{E7C342CF-D9F4-4195-A0B3-9E444842CA29}" type="slidenum">
              <a:rPr lang="zh-TW" altLang="en-US" smtClean="0"/>
              <a:t>‹#›</a:t>
            </a:fld>
            <a:endParaRPr lang="zh-TW" altLang="en-US"/>
          </a:p>
        </p:txBody>
      </p:sp>
    </p:spTree>
    <p:extLst>
      <p:ext uri="{BB962C8B-B14F-4D97-AF65-F5344CB8AC3E}">
        <p14:creationId xmlns:p14="http://schemas.microsoft.com/office/powerpoint/2010/main" val="17060894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2694BF7-CC45-2F45-6BDB-C236F38BBB43}"/>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F4F0A4FF-244B-98EA-7196-A028B9B4B56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8B65901E-1FF4-DA79-7528-681ED88329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2382512E-9731-16E2-D814-385947418533}"/>
              </a:ext>
            </a:extLst>
          </p:cNvPr>
          <p:cNvSpPr>
            <a:spLocks noGrp="1"/>
          </p:cNvSpPr>
          <p:nvPr>
            <p:ph type="dt" sz="half" idx="10"/>
          </p:nvPr>
        </p:nvSpPr>
        <p:spPr/>
        <p:txBody>
          <a:bodyPr/>
          <a:lstStyle/>
          <a:p>
            <a:fld id="{4FD177D1-581D-4278-879A-FD4E69D1B59A}" type="datetimeFigureOut">
              <a:rPr lang="zh-TW" altLang="en-US" smtClean="0"/>
              <a:t>2025/4/29</a:t>
            </a:fld>
            <a:endParaRPr lang="zh-TW" altLang="en-US"/>
          </a:p>
        </p:txBody>
      </p:sp>
      <p:sp>
        <p:nvSpPr>
          <p:cNvPr id="6" name="頁尾版面配置區 5">
            <a:extLst>
              <a:ext uri="{FF2B5EF4-FFF2-40B4-BE49-F238E27FC236}">
                <a16:creationId xmlns:a16="http://schemas.microsoft.com/office/drawing/2014/main" id="{2EB4A2D8-2558-9CCA-E404-695856BD9F74}"/>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6FECF56C-B3C5-FC69-0733-912F6892A951}"/>
              </a:ext>
            </a:extLst>
          </p:cNvPr>
          <p:cNvSpPr>
            <a:spLocks noGrp="1"/>
          </p:cNvSpPr>
          <p:nvPr>
            <p:ph type="sldNum" sz="quarter" idx="12"/>
          </p:nvPr>
        </p:nvSpPr>
        <p:spPr/>
        <p:txBody>
          <a:bodyPr/>
          <a:lstStyle/>
          <a:p>
            <a:fld id="{E7C342CF-D9F4-4195-A0B3-9E444842CA29}" type="slidenum">
              <a:rPr lang="zh-TW" altLang="en-US" smtClean="0"/>
              <a:t>‹#›</a:t>
            </a:fld>
            <a:endParaRPr lang="zh-TW" altLang="en-US"/>
          </a:p>
        </p:txBody>
      </p:sp>
    </p:spTree>
    <p:extLst>
      <p:ext uri="{BB962C8B-B14F-4D97-AF65-F5344CB8AC3E}">
        <p14:creationId xmlns:p14="http://schemas.microsoft.com/office/powerpoint/2010/main" val="1206918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D967460-C2AE-E8F3-76F8-81A3666B0E3B}"/>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845D4580-338F-4DC9-B094-C9356F6F54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F8B70F75-2A65-1565-BFD0-609FB23720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D1D0A4CE-E137-2186-821B-37DEDF727422}"/>
              </a:ext>
            </a:extLst>
          </p:cNvPr>
          <p:cNvSpPr>
            <a:spLocks noGrp="1"/>
          </p:cNvSpPr>
          <p:nvPr>
            <p:ph type="dt" sz="half" idx="10"/>
          </p:nvPr>
        </p:nvSpPr>
        <p:spPr/>
        <p:txBody>
          <a:bodyPr/>
          <a:lstStyle/>
          <a:p>
            <a:fld id="{4FD177D1-581D-4278-879A-FD4E69D1B59A}" type="datetimeFigureOut">
              <a:rPr lang="zh-TW" altLang="en-US" smtClean="0"/>
              <a:t>2025/4/29</a:t>
            </a:fld>
            <a:endParaRPr lang="zh-TW" altLang="en-US"/>
          </a:p>
        </p:txBody>
      </p:sp>
      <p:sp>
        <p:nvSpPr>
          <p:cNvPr id="6" name="頁尾版面配置區 5">
            <a:extLst>
              <a:ext uri="{FF2B5EF4-FFF2-40B4-BE49-F238E27FC236}">
                <a16:creationId xmlns:a16="http://schemas.microsoft.com/office/drawing/2014/main" id="{DFB2F6A2-8CFA-8AD7-4884-3B072F39FB99}"/>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0D5DD78B-61A5-D08B-9210-5D71DB480162}"/>
              </a:ext>
            </a:extLst>
          </p:cNvPr>
          <p:cNvSpPr>
            <a:spLocks noGrp="1"/>
          </p:cNvSpPr>
          <p:nvPr>
            <p:ph type="sldNum" sz="quarter" idx="12"/>
          </p:nvPr>
        </p:nvSpPr>
        <p:spPr/>
        <p:txBody>
          <a:bodyPr/>
          <a:lstStyle/>
          <a:p>
            <a:fld id="{E7C342CF-D9F4-4195-A0B3-9E444842CA29}" type="slidenum">
              <a:rPr lang="zh-TW" altLang="en-US" smtClean="0"/>
              <a:t>‹#›</a:t>
            </a:fld>
            <a:endParaRPr lang="zh-TW" altLang="en-US"/>
          </a:p>
        </p:txBody>
      </p:sp>
    </p:spTree>
    <p:extLst>
      <p:ext uri="{BB962C8B-B14F-4D97-AF65-F5344CB8AC3E}">
        <p14:creationId xmlns:p14="http://schemas.microsoft.com/office/powerpoint/2010/main" val="35687985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334597B9-A5A3-F3F4-3322-899DF934C97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C36B2D0D-BAC2-B8C5-668B-271D48FB3C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DEBC1A6B-CACE-8A8B-B3C8-1F8BF3C844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FD177D1-581D-4278-879A-FD4E69D1B59A}" type="datetimeFigureOut">
              <a:rPr lang="zh-TW" altLang="en-US" smtClean="0"/>
              <a:t>2025/4/29</a:t>
            </a:fld>
            <a:endParaRPr lang="zh-TW" altLang="en-US"/>
          </a:p>
        </p:txBody>
      </p:sp>
      <p:sp>
        <p:nvSpPr>
          <p:cNvPr id="5" name="頁尾版面配置區 4">
            <a:extLst>
              <a:ext uri="{FF2B5EF4-FFF2-40B4-BE49-F238E27FC236}">
                <a16:creationId xmlns:a16="http://schemas.microsoft.com/office/drawing/2014/main" id="{1ABC1BBF-9B01-E7D0-5F52-A8162A8B2D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72BAD19B-68B7-A488-F0FF-39B06FC363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7C342CF-D9F4-4195-A0B3-9E444842CA29}" type="slidenum">
              <a:rPr lang="zh-TW" altLang="en-US" smtClean="0"/>
              <a:t>‹#›</a:t>
            </a:fld>
            <a:endParaRPr lang="zh-TW" altLang="en-US"/>
          </a:p>
        </p:txBody>
      </p:sp>
    </p:spTree>
    <p:extLst>
      <p:ext uri="{BB962C8B-B14F-4D97-AF65-F5344CB8AC3E}">
        <p14:creationId xmlns:p14="http://schemas.microsoft.com/office/powerpoint/2010/main" val="12191705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JPG"/><Relationship Id="rId1" Type="http://schemas.openxmlformats.org/officeDocument/2006/relationships/slideLayout" Target="../slideLayouts/slideLayout2.xml"/><Relationship Id="rId4" Type="http://schemas.openxmlformats.org/officeDocument/2006/relationships/image" Target="../media/image37.JPG"/></Relationships>
</file>

<file path=ppt/slides/_rels/slide12.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38.JPG"/><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13.xml.rels><?xml version="1.0" encoding="UTF-8" standalone="yes"?>
<Relationships xmlns="http://schemas.openxmlformats.org/package/2006/relationships"><Relationship Id="rId3" Type="http://schemas.openxmlformats.org/officeDocument/2006/relationships/image" Target="../media/image42.png"/><Relationship Id="rId7" Type="http://schemas.openxmlformats.org/officeDocument/2006/relationships/image" Target="../media/image46.JPG"/><Relationship Id="rId2" Type="http://schemas.openxmlformats.org/officeDocument/2006/relationships/image" Target="../media/image41.JPEG"/><Relationship Id="rId1" Type="http://schemas.openxmlformats.org/officeDocument/2006/relationships/slideLayout" Target="../slideLayouts/slideLayout2.xml"/><Relationship Id="rId6" Type="http://schemas.openxmlformats.org/officeDocument/2006/relationships/image" Target="../media/image45.png"/><Relationship Id="rId5" Type="http://schemas.openxmlformats.org/officeDocument/2006/relationships/image" Target="../media/image44.JPEG"/><Relationship Id="rId4" Type="http://schemas.openxmlformats.org/officeDocument/2006/relationships/image" Target="../media/image43.jpeg"/></Relationships>
</file>

<file path=ppt/slides/_rels/slide1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15.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JPEG"/><Relationship Id="rId1" Type="http://schemas.openxmlformats.org/officeDocument/2006/relationships/slideLayout" Target="../slideLayouts/slideLayout2.xml"/><Relationship Id="rId6" Type="http://schemas.openxmlformats.org/officeDocument/2006/relationships/image" Target="../media/image56.JPEG"/><Relationship Id="rId5" Type="http://schemas.openxmlformats.org/officeDocument/2006/relationships/image" Target="../media/image55.JPEG"/><Relationship Id="rId4" Type="http://schemas.openxmlformats.org/officeDocument/2006/relationships/image" Target="../media/image54.png"/></Relationships>
</file>

<file path=ppt/slides/_rels/slide18.xml.rels><?xml version="1.0" encoding="UTF-8" standalone="yes"?>
<Relationships xmlns="http://schemas.openxmlformats.org/package/2006/relationships"><Relationship Id="rId3" Type="http://schemas.openxmlformats.org/officeDocument/2006/relationships/image" Target="../media/image57.jp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image" Target="../media/image58.jpg"/></Relationships>
</file>

<file path=ppt/slides/_rels/slide19.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2.xml"/><Relationship Id="rId4" Type="http://schemas.openxmlformats.org/officeDocument/2006/relationships/image" Target="../media/image63.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5.JPEG"/><Relationship Id="rId2" Type="http://schemas.openxmlformats.org/officeDocument/2006/relationships/image" Target="../media/image64.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2.xml"/><Relationship Id="rId4" Type="http://schemas.openxmlformats.org/officeDocument/2006/relationships/image" Target="../media/image6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1.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8" Type="http://schemas.openxmlformats.org/officeDocument/2006/relationships/image" Target="../media/image10.JP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hyperlink" Target="https://www.youtube.com/watch?v=pqVBEZzHGVM&amp;ab_channel=devilleon7"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JPEG"/><Relationship Id="rId7"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JPEG"/></Relationships>
</file>

<file path=ppt/slides/_rels/slide7.xml.rels><?xml version="1.0" encoding="UTF-8" standalone="yes"?>
<Relationships xmlns="http://schemas.openxmlformats.org/package/2006/relationships"><Relationship Id="rId3" Type="http://schemas.openxmlformats.org/officeDocument/2006/relationships/image" Target="../media/image20.JPG"/><Relationship Id="rId7" Type="http://schemas.openxmlformats.org/officeDocument/2006/relationships/image" Target="../media/image24.JPG"/><Relationship Id="rId2" Type="http://schemas.openxmlformats.org/officeDocument/2006/relationships/image" Target="../media/image19.JP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JPG"/></Relationships>
</file>

<file path=ppt/slides/_rels/slide8.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32.JPEG"/><Relationship Id="rId5" Type="http://schemas.openxmlformats.org/officeDocument/2006/relationships/image" Target="../media/image31.png"/><Relationship Id="rId4" Type="http://schemas.openxmlformats.org/officeDocument/2006/relationships/image" Target="../media/image30.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6ECBC6-2D93-9AF3-4F37-39D3E810AB58}"/>
              </a:ext>
            </a:extLst>
          </p:cNvPr>
          <p:cNvSpPr>
            <a:spLocks noGrp="1"/>
          </p:cNvSpPr>
          <p:nvPr>
            <p:ph type="ctrTitle"/>
          </p:nvPr>
        </p:nvSpPr>
        <p:spPr/>
        <p:txBody>
          <a:bodyPr/>
          <a:lstStyle/>
          <a:p>
            <a:r>
              <a:rPr lang="en-US" altLang="zh-TW" dirty="0"/>
              <a:t>A Guide On…</a:t>
            </a:r>
            <a:endParaRPr lang="zh-TW" altLang="en-US" dirty="0"/>
          </a:p>
        </p:txBody>
      </p:sp>
      <p:sp>
        <p:nvSpPr>
          <p:cNvPr id="3" name="副標題 2">
            <a:extLst>
              <a:ext uri="{FF2B5EF4-FFF2-40B4-BE49-F238E27FC236}">
                <a16:creationId xmlns:a16="http://schemas.microsoft.com/office/drawing/2014/main" id="{2973A193-7880-6470-A7BF-A5B44C8F67DB}"/>
              </a:ext>
            </a:extLst>
          </p:cNvPr>
          <p:cNvSpPr>
            <a:spLocks noGrp="1"/>
          </p:cNvSpPr>
          <p:nvPr>
            <p:ph type="subTitle" idx="1"/>
          </p:nvPr>
        </p:nvSpPr>
        <p:spPr/>
        <p:txBody>
          <a:bodyPr/>
          <a:lstStyle/>
          <a:p>
            <a:r>
              <a:rPr lang="en-US" altLang="zh-TW" dirty="0"/>
              <a:t>How To Start Making Games On Your Own</a:t>
            </a:r>
            <a:endParaRPr lang="zh-TW" altLang="en-US" dirty="0"/>
          </a:p>
        </p:txBody>
      </p:sp>
      <p:pic>
        <p:nvPicPr>
          <p:cNvPr id="78" name="Picture 14">
            <a:extLst>
              <a:ext uri="{FF2B5EF4-FFF2-40B4-BE49-F238E27FC236}">
                <a16:creationId xmlns:a16="http://schemas.microsoft.com/office/drawing/2014/main" id="{67441D26-22D2-376A-2D60-7AFD2C6A1B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92" y="2039759"/>
            <a:ext cx="3000415" cy="2940407"/>
          </a:xfrm>
          <a:prstGeom prst="rect">
            <a:avLst/>
          </a:prstGeom>
        </p:spPr>
      </p:pic>
    </p:spTree>
    <p:extLst>
      <p:ext uri="{BB962C8B-B14F-4D97-AF65-F5344CB8AC3E}">
        <p14:creationId xmlns:p14="http://schemas.microsoft.com/office/powerpoint/2010/main" val="23733501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853114A-9871-8A0C-6896-7691E7431CE4}"/>
              </a:ext>
            </a:extLst>
          </p:cNvPr>
          <p:cNvSpPr>
            <a:spLocks noGrp="1"/>
          </p:cNvSpPr>
          <p:nvPr>
            <p:ph type="title"/>
          </p:nvPr>
        </p:nvSpPr>
        <p:spPr/>
        <p:txBody>
          <a:bodyPr/>
          <a:lstStyle/>
          <a:p>
            <a:r>
              <a:rPr lang="en-US" altLang="zh-TW" dirty="0"/>
              <a:t>AI for all?</a:t>
            </a:r>
            <a:endParaRPr lang="zh-TW" altLang="en-US" dirty="0"/>
          </a:p>
        </p:txBody>
      </p:sp>
      <p:sp>
        <p:nvSpPr>
          <p:cNvPr id="3" name="內容版面配置區 2">
            <a:extLst>
              <a:ext uri="{FF2B5EF4-FFF2-40B4-BE49-F238E27FC236}">
                <a16:creationId xmlns:a16="http://schemas.microsoft.com/office/drawing/2014/main" id="{D0DD699B-9001-D309-E26B-674C45224DA6}"/>
              </a:ext>
            </a:extLst>
          </p:cNvPr>
          <p:cNvSpPr>
            <a:spLocks noGrp="1"/>
          </p:cNvSpPr>
          <p:nvPr>
            <p:ph idx="1"/>
          </p:nvPr>
        </p:nvSpPr>
        <p:spPr>
          <a:xfrm>
            <a:off x="838200" y="1825625"/>
            <a:ext cx="7696200" cy="4351338"/>
          </a:xfrm>
        </p:spPr>
        <p:txBody>
          <a:bodyPr/>
          <a:lstStyle/>
          <a:p>
            <a:r>
              <a:rPr lang="en-US" altLang="zh-TW" dirty="0"/>
              <a:t>Can AI do jobs of</a:t>
            </a:r>
          </a:p>
          <a:p>
            <a:pPr marL="0" indent="0">
              <a:buNone/>
            </a:pPr>
            <a:r>
              <a:rPr lang="en-US" altLang="zh-TW" dirty="0"/>
              <a:t>Game Designer/Artists/Composers/Sound Engineers/Writers?</a:t>
            </a:r>
          </a:p>
          <a:p>
            <a:r>
              <a:rPr lang="en-US" altLang="zh-TW" dirty="0"/>
              <a:t>Short Answer: no</a:t>
            </a:r>
          </a:p>
          <a:p>
            <a:r>
              <a:rPr lang="en-US" altLang="zh-TW" dirty="0"/>
              <a:t>Long answer:</a:t>
            </a:r>
          </a:p>
          <a:p>
            <a:pPr marL="0" indent="0">
              <a:buNone/>
            </a:pPr>
            <a:r>
              <a:rPr lang="en-US" altLang="zh-TW" dirty="0"/>
              <a:t>Basically is as same as</a:t>
            </a:r>
          </a:p>
          <a:p>
            <a:pPr marL="0" indent="0">
              <a:buNone/>
            </a:pPr>
            <a:r>
              <a:rPr lang="en-US" altLang="zh-TW" dirty="0"/>
              <a:t>why AI can’t replace you currently</a:t>
            </a:r>
          </a:p>
          <a:p>
            <a:pPr marL="0" indent="0">
              <a:buNone/>
            </a:pPr>
            <a:r>
              <a:rPr lang="en-US" altLang="zh-TW" dirty="0"/>
              <a:t>They don’t </a:t>
            </a:r>
            <a:r>
              <a:rPr lang="en-US" altLang="zh-TW" b="1" dirty="0"/>
              <a:t>know how</a:t>
            </a:r>
          </a:p>
        </p:txBody>
      </p:sp>
      <p:pic>
        <p:nvPicPr>
          <p:cNvPr id="16" name="圖片 15">
            <a:extLst>
              <a:ext uri="{FF2B5EF4-FFF2-40B4-BE49-F238E27FC236}">
                <a16:creationId xmlns:a16="http://schemas.microsoft.com/office/drawing/2014/main" id="{BD3859A5-86E7-708F-B64B-A60D61C3C2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3348200"/>
            <a:ext cx="5273139" cy="2963700"/>
          </a:xfrm>
          <a:prstGeom prst="rect">
            <a:avLst/>
          </a:prstGeom>
        </p:spPr>
      </p:pic>
      <p:sp>
        <p:nvSpPr>
          <p:cNvPr id="5" name="文字方塊 4">
            <a:extLst>
              <a:ext uri="{FF2B5EF4-FFF2-40B4-BE49-F238E27FC236}">
                <a16:creationId xmlns:a16="http://schemas.microsoft.com/office/drawing/2014/main" id="{289FC28E-4F00-FA09-DB0E-A8FF59F4630E}"/>
              </a:ext>
            </a:extLst>
          </p:cNvPr>
          <p:cNvSpPr txBox="1"/>
          <p:nvPr/>
        </p:nvSpPr>
        <p:spPr>
          <a:xfrm>
            <a:off x="3125200" y="-101679"/>
            <a:ext cx="4263891" cy="12557284"/>
          </a:xfrm>
          <a:prstGeom prst="rect">
            <a:avLst/>
          </a:prstGeom>
          <a:noFill/>
        </p:spPr>
        <p:txBody>
          <a:bodyPr wrap="square">
            <a:spAutoFit/>
          </a:bodyPr>
          <a:lstStyle/>
          <a:p>
            <a:pPr>
              <a:buNone/>
            </a:pPr>
            <a:r>
              <a:rPr lang="zh-TW" altLang="en-US" b="1" dirty="0"/>
              <a:t>🎨 </a:t>
            </a:r>
            <a:r>
              <a:rPr lang="en-US" altLang="zh-TW" b="1" dirty="0"/>
              <a:t>Artists</a:t>
            </a:r>
          </a:p>
          <a:p>
            <a:pPr>
              <a:buNone/>
            </a:pPr>
            <a:r>
              <a:rPr lang="en-US" altLang="zh-TW" b="1" dirty="0"/>
              <a:t>AI can assist and even generate original visuals</a:t>
            </a:r>
            <a:r>
              <a:rPr lang="en-US" altLang="zh-TW" dirty="0"/>
              <a:t>, but:</a:t>
            </a:r>
          </a:p>
          <a:p>
            <a:pPr>
              <a:buFont typeface="Arial" panose="020B0604020202020204" pitchFamily="34" charset="0"/>
              <a:buChar char="•"/>
            </a:pPr>
            <a:r>
              <a:rPr lang="en-US" altLang="zh-TW" b="1" dirty="0"/>
              <a:t>Yes</a:t>
            </a:r>
            <a:r>
              <a:rPr lang="en-US" altLang="zh-TW" dirty="0"/>
              <a:t>: AI can create digital art, logos, illustrations, and style transfer (e.g., turning photos into Van Gogh-style paintings).</a:t>
            </a:r>
          </a:p>
          <a:p>
            <a:pPr>
              <a:buFont typeface="Arial" panose="020B0604020202020204" pitchFamily="34" charset="0"/>
              <a:buChar char="•"/>
            </a:pPr>
            <a:r>
              <a:rPr lang="en-US" altLang="zh-TW" b="1" dirty="0"/>
              <a:t>But</a:t>
            </a:r>
            <a:r>
              <a:rPr lang="en-US" altLang="zh-TW" dirty="0"/>
              <a:t>: It lacks human intent, nuance, and emotional depth. It doesn’t </a:t>
            </a:r>
            <a:r>
              <a:rPr lang="en-US" altLang="zh-TW" b="1" dirty="0"/>
              <a:t>"feel"</a:t>
            </a:r>
            <a:r>
              <a:rPr lang="en-US" altLang="zh-TW" dirty="0"/>
              <a:t> what it’s creating. Many artists use it as a </a:t>
            </a:r>
            <a:r>
              <a:rPr lang="en-US" altLang="zh-TW" b="1" dirty="0"/>
              <a:t>tool</a:t>
            </a:r>
            <a:r>
              <a:rPr lang="en-US" altLang="zh-TW" dirty="0"/>
              <a:t>, not a replacement.</a:t>
            </a:r>
          </a:p>
          <a:p>
            <a:pPr>
              <a:buNone/>
            </a:pPr>
            <a:r>
              <a:rPr lang="zh-TW" altLang="en-US" b="1" dirty="0"/>
              <a:t>🎼 </a:t>
            </a:r>
            <a:r>
              <a:rPr lang="en-US" altLang="zh-TW" b="1" dirty="0"/>
              <a:t>Composers</a:t>
            </a:r>
          </a:p>
          <a:p>
            <a:pPr>
              <a:buFont typeface="Arial" panose="020B0604020202020204" pitchFamily="34" charset="0"/>
              <a:buChar char="•"/>
            </a:pPr>
            <a:r>
              <a:rPr lang="en-US" altLang="zh-TW" b="1" dirty="0"/>
              <a:t>Yes</a:t>
            </a:r>
            <a:r>
              <a:rPr lang="en-US" altLang="zh-TW" dirty="0"/>
              <a:t>: AI can generate music — melodies, harmonies, even entire tracks in various genres.</a:t>
            </a:r>
          </a:p>
          <a:p>
            <a:pPr>
              <a:buFont typeface="Arial" panose="020B0604020202020204" pitchFamily="34" charset="0"/>
              <a:buChar char="•"/>
            </a:pPr>
            <a:r>
              <a:rPr lang="en-US" altLang="zh-TW" b="1" dirty="0"/>
              <a:t>But</a:t>
            </a:r>
            <a:r>
              <a:rPr lang="en-US" altLang="zh-TW" dirty="0"/>
              <a:t>: It's still formulaic unless guided by a human. It doesn't know </a:t>
            </a:r>
            <a:r>
              <a:rPr lang="en-US" altLang="zh-TW" b="1" dirty="0"/>
              <a:t>why</a:t>
            </a:r>
            <a:r>
              <a:rPr lang="en-US" altLang="zh-TW" dirty="0"/>
              <a:t> a certain chord progression is emotionally powerful — it just mimics patterns.</a:t>
            </a:r>
          </a:p>
          <a:p>
            <a:pPr>
              <a:buFont typeface="Arial" panose="020B0604020202020204" pitchFamily="34" charset="0"/>
              <a:buChar char="•"/>
            </a:pPr>
            <a:r>
              <a:rPr lang="en-US" altLang="zh-TW" dirty="0"/>
              <a:t>Some composers use AI to </a:t>
            </a:r>
            <a:r>
              <a:rPr lang="en-US" altLang="zh-TW" b="1" dirty="0"/>
              <a:t>spark ideas</a:t>
            </a:r>
            <a:r>
              <a:rPr lang="en-US" altLang="zh-TW" dirty="0"/>
              <a:t> or fill in gaps.</a:t>
            </a:r>
          </a:p>
          <a:p>
            <a:pPr>
              <a:buNone/>
            </a:pPr>
            <a:r>
              <a:rPr lang="zh-TW" altLang="en-US" b="1" dirty="0"/>
              <a:t>🎧 </a:t>
            </a:r>
            <a:r>
              <a:rPr lang="en-US" altLang="zh-TW" b="1" dirty="0"/>
              <a:t>Sound Engineers</a:t>
            </a:r>
          </a:p>
          <a:p>
            <a:pPr>
              <a:buFont typeface="Arial" panose="020B0604020202020204" pitchFamily="34" charset="0"/>
              <a:buChar char="•"/>
            </a:pPr>
            <a:r>
              <a:rPr lang="en-US" altLang="zh-TW" b="1" dirty="0"/>
              <a:t>Yes, partially</a:t>
            </a:r>
            <a:r>
              <a:rPr lang="en-US" altLang="zh-TW" dirty="0"/>
              <a:t>: AI can mix/master tracks, clean up audio, remove noise, and even replicate specific styles or tones.</a:t>
            </a:r>
          </a:p>
          <a:p>
            <a:pPr>
              <a:buFont typeface="Arial" panose="020B0604020202020204" pitchFamily="34" charset="0"/>
              <a:buChar char="•"/>
            </a:pPr>
            <a:r>
              <a:rPr lang="en-US" altLang="zh-TW" b="1" dirty="0"/>
              <a:t>But</a:t>
            </a:r>
            <a:r>
              <a:rPr lang="en-US" altLang="zh-TW" dirty="0"/>
              <a:t>: The human ear and taste still reign supreme in final mixes, especially in complex, high-stakes productions (like film or professional albums).</a:t>
            </a:r>
          </a:p>
          <a:p>
            <a:pPr>
              <a:buNone/>
            </a:pPr>
            <a:r>
              <a:rPr lang="zh-TW" altLang="en-US" b="1" dirty="0"/>
              <a:t>📝 </a:t>
            </a:r>
            <a:r>
              <a:rPr lang="en-US" altLang="zh-TW" b="1" dirty="0"/>
              <a:t>Writers</a:t>
            </a:r>
          </a:p>
          <a:p>
            <a:pPr>
              <a:buFont typeface="Arial" panose="020B0604020202020204" pitchFamily="34" charset="0"/>
              <a:buChar char="•"/>
            </a:pPr>
            <a:r>
              <a:rPr lang="en-US" altLang="zh-TW" b="1" dirty="0"/>
              <a:t>Yes, definitely</a:t>
            </a:r>
            <a:r>
              <a:rPr lang="en-US" altLang="zh-TW" dirty="0"/>
              <a:t>: AI (like me </a:t>
            </a:r>
            <a:r>
              <a:rPr lang="zh-TW" altLang="en-US" dirty="0"/>
              <a:t>😄</a:t>
            </a:r>
            <a:r>
              <a:rPr lang="en-US" altLang="zh-TW" dirty="0"/>
              <a:t>) can write essays, stories, scripts, ads, emails, etc.</a:t>
            </a:r>
          </a:p>
          <a:p>
            <a:pPr>
              <a:buFont typeface="Arial" panose="020B0604020202020204" pitchFamily="34" charset="0"/>
              <a:buChar char="•"/>
            </a:pPr>
            <a:r>
              <a:rPr lang="en-US" altLang="zh-TW" b="1" dirty="0"/>
              <a:t>But</a:t>
            </a:r>
            <a:r>
              <a:rPr lang="en-US" altLang="zh-TW" dirty="0"/>
              <a:t>: It still needs a strong human editor or guide to ensure emotional resonance, originality, and contextual accuracy.</a:t>
            </a:r>
          </a:p>
          <a:p>
            <a:pPr>
              <a:buFont typeface="Arial" panose="020B0604020202020204" pitchFamily="34" charset="0"/>
              <a:buChar char="•"/>
            </a:pPr>
            <a:r>
              <a:rPr lang="en-US" altLang="zh-TW" dirty="0"/>
              <a:t>For certain niches (like technical writing or content marketing), AI can do a lot.</a:t>
            </a:r>
          </a:p>
          <a:p>
            <a:pPr>
              <a:buNone/>
            </a:pPr>
            <a:r>
              <a:rPr lang="zh-TW" altLang="en-US" b="1" dirty="0"/>
              <a:t>🧠 </a:t>
            </a:r>
            <a:r>
              <a:rPr lang="en-US" altLang="zh-TW" b="1" dirty="0"/>
              <a:t>Planners (e.g., project managers, urban planners, event planners)</a:t>
            </a:r>
          </a:p>
          <a:p>
            <a:pPr>
              <a:buFont typeface="Arial" panose="020B0604020202020204" pitchFamily="34" charset="0"/>
              <a:buChar char="•"/>
            </a:pPr>
            <a:r>
              <a:rPr lang="en-US" altLang="zh-TW" b="1" dirty="0"/>
              <a:t>Yes, with limits</a:t>
            </a:r>
            <a:r>
              <a:rPr lang="en-US" altLang="zh-TW" dirty="0"/>
              <a:t>: AI can suggest schedules, optimize logistics, recommend layouts or city planning models based on data.</a:t>
            </a:r>
          </a:p>
          <a:p>
            <a:pPr>
              <a:buFont typeface="Arial" panose="020B0604020202020204" pitchFamily="34" charset="0"/>
              <a:buChar char="•"/>
            </a:pPr>
            <a:r>
              <a:rPr lang="en-US" altLang="zh-TW" b="1" dirty="0"/>
              <a:t>But</a:t>
            </a:r>
            <a:r>
              <a:rPr lang="en-US" altLang="zh-TW" dirty="0"/>
              <a:t>: Human planners excel at managing people, politics, emotions, and context. AI doesn't understand local culture or unspoken dynamics.</a:t>
            </a:r>
          </a:p>
        </p:txBody>
      </p:sp>
      <p:pic>
        <p:nvPicPr>
          <p:cNvPr id="15" name="圖片 14">
            <a:extLst>
              <a:ext uri="{FF2B5EF4-FFF2-40B4-BE49-F238E27FC236}">
                <a16:creationId xmlns:a16="http://schemas.microsoft.com/office/drawing/2014/main" id="{83A16D8B-506E-23A4-1BA4-442FCBC303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67533" y="526996"/>
            <a:ext cx="2686267" cy="2686267"/>
          </a:xfrm>
          <a:prstGeom prst="rect">
            <a:avLst/>
          </a:prstGeom>
        </p:spPr>
      </p:pic>
    </p:spTree>
    <p:extLst>
      <p:ext uri="{BB962C8B-B14F-4D97-AF65-F5344CB8AC3E}">
        <p14:creationId xmlns:p14="http://schemas.microsoft.com/office/powerpoint/2010/main" val="799773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anim calcmode="lin" valueType="num">
                                      <p:cBhvr additive="base">
                                        <p:cTn id="23" dur="500" fill="hold"/>
                                        <p:tgtEl>
                                          <p:spTgt spid="15"/>
                                        </p:tgtEl>
                                        <p:attrNameLst>
                                          <p:attrName>ppt_x</p:attrName>
                                        </p:attrNameLst>
                                      </p:cBhvr>
                                      <p:tavLst>
                                        <p:tav tm="0">
                                          <p:val>
                                            <p:strVal val="#ppt_x"/>
                                          </p:val>
                                        </p:tav>
                                        <p:tav tm="100000">
                                          <p:val>
                                            <p:strVal val="#ppt_x"/>
                                          </p:val>
                                        </p:tav>
                                      </p:tavLst>
                                    </p:anim>
                                    <p:anim calcmode="lin" valueType="num">
                                      <p:cBhvr additive="base">
                                        <p:cTn id="24" dur="500" fill="hold"/>
                                        <p:tgtEl>
                                          <p:spTgt spid="15"/>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500" fill="hold"/>
                                        <p:tgtEl>
                                          <p:spTgt spid="16"/>
                                        </p:tgtEl>
                                        <p:attrNameLst>
                                          <p:attrName>ppt_x</p:attrName>
                                        </p:attrNameLst>
                                      </p:cBhvr>
                                      <p:tavLst>
                                        <p:tav tm="0">
                                          <p:val>
                                            <p:strVal val="#ppt_x"/>
                                          </p:val>
                                        </p:tav>
                                        <p:tav tm="100000">
                                          <p:val>
                                            <p:strVal val="#ppt_x"/>
                                          </p:val>
                                        </p:tav>
                                      </p:tavLst>
                                    </p:anim>
                                    <p:anim calcmode="lin" valueType="num">
                                      <p:cBhvr additive="base">
                                        <p:cTn id="2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 calcmode="lin" valueType="num">
                                      <p:cBhvr additive="base">
                                        <p:cTn id="3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1" nodeType="clickEffect">
                                  <p:stCondLst>
                                    <p:cond delay="0"/>
                                  </p:stCondLst>
                                  <p:childTnLst>
                                    <p:set>
                                      <p:cBhvr>
                                        <p:cTn id="38" dur="1" fill="hold">
                                          <p:stCondLst>
                                            <p:cond delay="0"/>
                                          </p:stCondLst>
                                        </p:cTn>
                                        <p:tgtEl>
                                          <p:spTgt spid="5"/>
                                        </p:tgtEl>
                                        <p:attrNameLst>
                                          <p:attrName>style.visibility</p:attrName>
                                        </p:attrNameLst>
                                      </p:cBhvr>
                                      <p:to>
                                        <p:strVal val="visible"/>
                                      </p:to>
                                    </p:set>
                                    <p:anim calcmode="lin" valueType="num">
                                      <p:cBhvr additive="base">
                                        <p:cTn id="39" dur="500" fill="hold"/>
                                        <p:tgtEl>
                                          <p:spTgt spid="5"/>
                                        </p:tgtEl>
                                        <p:attrNameLst>
                                          <p:attrName>ppt_x</p:attrName>
                                        </p:attrNameLst>
                                      </p:cBhvr>
                                      <p:tavLst>
                                        <p:tav tm="0">
                                          <p:val>
                                            <p:strVal val="#ppt_x"/>
                                          </p:val>
                                        </p:tav>
                                        <p:tav tm="100000">
                                          <p:val>
                                            <p:strVal val="#ppt_x"/>
                                          </p:val>
                                        </p:tav>
                                      </p:tavLst>
                                    </p:anim>
                                    <p:anim calcmode="lin" valueType="num">
                                      <p:cBhvr additive="base">
                                        <p:cTn id="4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grpId="0" nodeType="clickEffect">
                                  <p:stCondLst>
                                    <p:cond delay="0"/>
                                  </p:stCondLst>
                                  <p:childTnLst>
                                    <p:set>
                                      <p:cBhvr>
                                        <p:cTn id="44" dur="1" fill="hold">
                                          <p:stCondLst>
                                            <p:cond delay="0"/>
                                          </p:stCondLst>
                                        </p:cTn>
                                        <p:tgtEl>
                                          <p:spTgt spid="3">
                                            <p:txEl>
                                              <p:pRg st="6" end="6"/>
                                            </p:txEl>
                                          </p:spTgt>
                                        </p:tgtEl>
                                        <p:attrNameLst>
                                          <p:attrName>style.visibility</p:attrName>
                                        </p:attrNameLst>
                                      </p:cBhvr>
                                      <p:to>
                                        <p:strVal val="visible"/>
                                      </p:to>
                                    </p:set>
                                    <p:anim calcmode="lin" valueType="num">
                                      <p:cBhvr additive="base">
                                        <p:cTn id="45"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xit" presetSubtype="4" fill="hold" grpId="0" nodeType="clickEffect">
                                  <p:stCondLst>
                                    <p:cond delay="0"/>
                                  </p:stCondLst>
                                  <p:childTnLst>
                                    <p:anim calcmode="lin" valueType="num">
                                      <p:cBhvr additive="base">
                                        <p:cTn id="50" dur="500"/>
                                        <p:tgtEl>
                                          <p:spTgt spid="5"/>
                                        </p:tgtEl>
                                        <p:attrNameLst>
                                          <p:attrName>ppt_x</p:attrName>
                                        </p:attrNameLst>
                                      </p:cBhvr>
                                      <p:tavLst>
                                        <p:tav tm="0">
                                          <p:val>
                                            <p:strVal val="ppt_x"/>
                                          </p:val>
                                        </p:tav>
                                        <p:tav tm="100000">
                                          <p:val>
                                            <p:strVal val="ppt_x"/>
                                          </p:val>
                                        </p:tav>
                                      </p:tavLst>
                                    </p:anim>
                                    <p:anim calcmode="lin" valueType="num">
                                      <p:cBhvr additive="base">
                                        <p:cTn id="51" dur="500"/>
                                        <p:tgtEl>
                                          <p:spTgt spid="5"/>
                                        </p:tgtEl>
                                        <p:attrNameLst>
                                          <p:attrName>ppt_y</p:attrName>
                                        </p:attrNameLst>
                                      </p:cBhvr>
                                      <p:tavLst>
                                        <p:tav tm="0">
                                          <p:val>
                                            <p:strVal val="ppt_y"/>
                                          </p:val>
                                        </p:tav>
                                        <p:tav tm="100000">
                                          <p:val>
                                            <p:strVal val="1+ppt_h/2"/>
                                          </p:val>
                                        </p:tav>
                                      </p:tavLst>
                                    </p:anim>
                                    <p:set>
                                      <p:cBhvr>
                                        <p:cTn id="52" dur="1" fill="hold">
                                          <p:stCondLst>
                                            <p:cond delay="499"/>
                                          </p:stCondLst>
                                        </p:cTn>
                                        <p:tgtEl>
                                          <p:spTgt spid="5"/>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grpId="0" nodeType="clickEffect">
                                  <p:stCondLst>
                                    <p:cond delay="0"/>
                                  </p:stCondLst>
                                  <p:childTnLst>
                                    <p:set>
                                      <p:cBhvr>
                                        <p:cTn id="56" dur="1" fill="hold">
                                          <p:stCondLst>
                                            <p:cond delay="0"/>
                                          </p:stCondLst>
                                        </p:cTn>
                                        <p:tgtEl>
                                          <p:spTgt spid="3">
                                            <p:txEl>
                                              <p:pRg st="4" end="4"/>
                                            </p:txEl>
                                          </p:spTgt>
                                        </p:tgtEl>
                                        <p:attrNameLst>
                                          <p:attrName>style.visibility</p:attrName>
                                        </p:attrNameLst>
                                      </p:cBhvr>
                                      <p:to>
                                        <p:strVal val="visible"/>
                                      </p:to>
                                    </p:set>
                                    <p:anim calcmode="lin" valueType="num">
                                      <p:cBhvr additive="base">
                                        <p:cTn id="5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fill="hold" grpId="0" nodeType="clickEffect">
                                  <p:stCondLst>
                                    <p:cond delay="0"/>
                                  </p:stCondLst>
                                  <p:childTnLst>
                                    <p:set>
                                      <p:cBhvr>
                                        <p:cTn id="62" dur="1" fill="hold">
                                          <p:stCondLst>
                                            <p:cond delay="0"/>
                                          </p:stCondLst>
                                        </p:cTn>
                                        <p:tgtEl>
                                          <p:spTgt spid="3">
                                            <p:txEl>
                                              <p:pRg st="5" end="5"/>
                                            </p:txEl>
                                          </p:spTgt>
                                        </p:tgtEl>
                                        <p:attrNameLst>
                                          <p:attrName>style.visibility</p:attrName>
                                        </p:attrNameLst>
                                      </p:cBhvr>
                                      <p:to>
                                        <p:strVal val="visible"/>
                                      </p:to>
                                    </p:set>
                                    <p:anim calcmode="lin" valueType="num">
                                      <p:cBhvr additive="base">
                                        <p:cTn id="6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6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p:bldP spid="5"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A1EAA0C-7B43-5995-0465-E39526C6996D}"/>
              </a:ext>
            </a:extLst>
          </p:cNvPr>
          <p:cNvSpPr>
            <a:spLocks noGrp="1"/>
          </p:cNvSpPr>
          <p:nvPr>
            <p:ph type="title"/>
          </p:nvPr>
        </p:nvSpPr>
        <p:spPr/>
        <p:txBody>
          <a:bodyPr/>
          <a:lstStyle/>
          <a:p>
            <a:r>
              <a:rPr lang="en-US" altLang="zh-TW" dirty="0"/>
              <a:t>What A Game Needs Programmer for</a:t>
            </a:r>
            <a:endParaRPr lang="zh-TW" altLang="en-US" dirty="0"/>
          </a:p>
        </p:txBody>
      </p:sp>
      <p:sp>
        <p:nvSpPr>
          <p:cNvPr id="3" name="內容版面配置區 2">
            <a:extLst>
              <a:ext uri="{FF2B5EF4-FFF2-40B4-BE49-F238E27FC236}">
                <a16:creationId xmlns:a16="http://schemas.microsoft.com/office/drawing/2014/main" id="{75EDE40E-C4DD-FB2D-2248-534AFD2E2B34}"/>
              </a:ext>
            </a:extLst>
          </p:cNvPr>
          <p:cNvSpPr>
            <a:spLocks noGrp="1"/>
          </p:cNvSpPr>
          <p:nvPr>
            <p:ph idx="1"/>
          </p:nvPr>
        </p:nvSpPr>
        <p:spPr>
          <a:xfrm>
            <a:off x="838200" y="1825625"/>
            <a:ext cx="7317509" cy="4351338"/>
          </a:xfrm>
        </p:spPr>
        <p:txBody>
          <a:bodyPr/>
          <a:lstStyle/>
          <a:p>
            <a:pPr marL="0" indent="0">
              <a:buNone/>
            </a:pPr>
            <a:r>
              <a:rPr lang="en-US" altLang="zh-TW" dirty="0"/>
              <a:t>So, What A Game Needs Programmer for?</a:t>
            </a:r>
          </a:p>
          <a:p>
            <a:r>
              <a:rPr lang="en-US" altLang="zh-TW" dirty="0"/>
              <a:t>To complete the program logic thoroughly</a:t>
            </a:r>
            <a:endParaRPr lang="zh-TW" altLang="en-US" dirty="0"/>
          </a:p>
          <a:p>
            <a:r>
              <a:rPr lang="en-US" altLang="zh-TW" dirty="0"/>
              <a:t>To predict if planning ways is truly available</a:t>
            </a:r>
          </a:p>
          <a:p>
            <a:r>
              <a:rPr lang="en-US" altLang="zh-TW" dirty="0"/>
              <a:t>To make sure the program runs smoothly (on any platform)</a:t>
            </a:r>
          </a:p>
        </p:txBody>
      </p:sp>
      <p:pic>
        <p:nvPicPr>
          <p:cNvPr id="90" name="圖片 89">
            <a:extLst>
              <a:ext uri="{FF2B5EF4-FFF2-40B4-BE49-F238E27FC236}">
                <a16:creationId xmlns:a16="http://schemas.microsoft.com/office/drawing/2014/main" id="{25638FA9-D6B2-5148-1D26-E3BA3A6405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55709" y="1825625"/>
            <a:ext cx="3198091" cy="2158949"/>
          </a:xfrm>
          <a:prstGeom prst="rect">
            <a:avLst/>
          </a:prstGeom>
        </p:spPr>
      </p:pic>
      <p:pic>
        <p:nvPicPr>
          <p:cNvPr id="68" name="Picture 12">
            <a:extLst>
              <a:ext uri="{FF2B5EF4-FFF2-40B4-BE49-F238E27FC236}">
                <a16:creationId xmlns:a16="http://schemas.microsoft.com/office/drawing/2014/main" id="{B85B3220-3DFA-CE3C-01A9-71DC71B39C47}"/>
              </a:ext>
            </a:extLst>
          </p:cNvPr>
          <p:cNvPicPr>
            <a:picLocks noChangeAspect="1"/>
          </p:cNvPicPr>
          <p:nvPr/>
        </p:nvPicPr>
        <p:blipFill>
          <a:blip r:embed="rId3">
            <a:extLst>
              <a:ext uri="{28A0092B-C50C-407E-A947-70E740481C1C}">
                <a14:useLocalDpi xmlns:a14="http://schemas.microsoft.com/office/drawing/2010/main" val="0"/>
              </a:ext>
            </a:extLst>
          </a:blip>
          <a:srcRect b="50170"/>
          <a:stretch/>
        </p:blipFill>
        <p:spPr>
          <a:xfrm>
            <a:off x="9129196" y="4494877"/>
            <a:ext cx="2224604" cy="1682086"/>
          </a:xfrm>
          <a:prstGeom prst="rect">
            <a:avLst/>
          </a:prstGeom>
        </p:spPr>
      </p:pic>
      <p:pic>
        <p:nvPicPr>
          <p:cNvPr id="12" name="Picture 12">
            <a:extLst>
              <a:ext uri="{FF2B5EF4-FFF2-40B4-BE49-F238E27FC236}">
                <a16:creationId xmlns:a16="http://schemas.microsoft.com/office/drawing/2014/main" id="{B658960D-5EA3-D54D-6E0A-55B2977A7744}"/>
              </a:ext>
            </a:extLst>
          </p:cNvPr>
          <p:cNvPicPr>
            <a:picLocks noChangeAspect="1"/>
          </p:cNvPicPr>
          <p:nvPr/>
        </p:nvPicPr>
        <p:blipFill>
          <a:blip r:embed="rId3">
            <a:extLst>
              <a:ext uri="{28A0092B-C50C-407E-A947-70E740481C1C}">
                <a14:useLocalDpi xmlns:a14="http://schemas.microsoft.com/office/drawing/2010/main" val="0"/>
              </a:ext>
            </a:extLst>
          </a:blip>
          <a:srcRect t="50496"/>
          <a:stretch/>
        </p:blipFill>
        <p:spPr>
          <a:xfrm>
            <a:off x="6904592" y="4505893"/>
            <a:ext cx="2224604" cy="1671070"/>
          </a:xfrm>
          <a:prstGeom prst="rect">
            <a:avLst/>
          </a:prstGeom>
        </p:spPr>
      </p:pic>
      <p:pic>
        <p:nvPicPr>
          <p:cNvPr id="4" name="圖片 3">
            <a:extLst>
              <a:ext uri="{FF2B5EF4-FFF2-40B4-BE49-F238E27FC236}">
                <a16:creationId xmlns:a16="http://schemas.microsoft.com/office/drawing/2014/main" id="{7826843B-A766-1DA6-68A4-EBD07CAA587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47657" y="2367539"/>
            <a:ext cx="7039632" cy="3959793"/>
          </a:xfrm>
          <a:prstGeom prst="rect">
            <a:avLst/>
          </a:prstGeom>
        </p:spPr>
      </p:pic>
    </p:spTree>
    <p:extLst>
      <p:ext uri="{BB962C8B-B14F-4D97-AF65-F5344CB8AC3E}">
        <p14:creationId xmlns:p14="http://schemas.microsoft.com/office/powerpoint/2010/main" val="1093528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4"/>
                                        </p:tgtEl>
                                        <p:attrNameLst>
                                          <p:attrName>ppt_x</p:attrName>
                                        </p:attrNameLst>
                                      </p:cBhvr>
                                      <p:tavLst>
                                        <p:tav tm="0">
                                          <p:val>
                                            <p:strVal val="ppt_x"/>
                                          </p:val>
                                        </p:tav>
                                        <p:tav tm="100000">
                                          <p:val>
                                            <p:strVal val="ppt_x"/>
                                          </p:val>
                                        </p:tav>
                                      </p:tavLst>
                                    </p:anim>
                                    <p:anim calcmode="lin" valueType="num">
                                      <p:cBhvr additive="base">
                                        <p:cTn id="7" dur="500"/>
                                        <p:tgtEl>
                                          <p:spTgt spid="4"/>
                                        </p:tgtEl>
                                        <p:attrNameLst>
                                          <p:attrName>ppt_y</p:attrName>
                                        </p:attrNameLst>
                                      </p:cBhvr>
                                      <p:tavLst>
                                        <p:tav tm="0">
                                          <p:val>
                                            <p:strVal val="ppt_y"/>
                                          </p:val>
                                        </p:tav>
                                        <p:tav tm="100000">
                                          <p:val>
                                            <p:strVal val="1+ppt_h/2"/>
                                          </p:val>
                                        </p:tav>
                                      </p:tavLst>
                                    </p:anim>
                                    <p:set>
                                      <p:cBhvr>
                                        <p:cTn id="8" dur="1" fill="hold">
                                          <p:stCondLst>
                                            <p:cond delay="499"/>
                                          </p:stCondLst>
                                        </p:cTn>
                                        <p:tgtEl>
                                          <p:spTgt spid="4"/>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68"/>
                                        </p:tgtEl>
                                        <p:attrNameLst>
                                          <p:attrName>style.visibility</p:attrName>
                                        </p:attrNameLst>
                                      </p:cBhvr>
                                      <p:to>
                                        <p:strVal val="visible"/>
                                      </p:to>
                                    </p:set>
                                    <p:animEffect transition="in" filter="fade">
                                      <p:cBhvr>
                                        <p:cTn id="17" dur="1000"/>
                                        <p:tgtEl>
                                          <p:spTgt spid="68"/>
                                        </p:tgtEl>
                                      </p:cBhvr>
                                    </p:animEffect>
                                    <p:anim calcmode="lin" valueType="num">
                                      <p:cBhvr>
                                        <p:cTn id="18" dur="1000" fill="hold"/>
                                        <p:tgtEl>
                                          <p:spTgt spid="68"/>
                                        </p:tgtEl>
                                        <p:attrNameLst>
                                          <p:attrName>ppt_x</p:attrName>
                                        </p:attrNameLst>
                                      </p:cBhvr>
                                      <p:tavLst>
                                        <p:tav tm="0">
                                          <p:val>
                                            <p:strVal val="#ppt_x"/>
                                          </p:val>
                                        </p:tav>
                                        <p:tav tm="100000">
                                          <p:val>
                                            <p:strVal val="#ppt_x"/>
                                          </p:val>
                                        </p:tav>
                                      </p:tavLst>
                                    </p:anim>
                                    <p:anim calcmode="lin" valueType="num">
                                      <p:cBhvr>
                                        <p:cTn id="19" dur="1000" fill="hold"/>
                                        <p:tgtEl>
                                          <p:spTgt spid="68"/>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 calcmode="lin" valueType="num">
                                      <p:cBhvr additive="base">
                                        <p:cTn id="24"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6" presetID="42" presetClass="entr" presetSubtype="0" fill="hold" nodeType="withEffect">
                                  <p:stCondLst>
                                    <p:cond delay="0"/>
                                  </p:stCondLst>
                                  <p:childTnLst>
                                    <p:set>
                                      <p:cBhvr>
                                        <p:cTn id="27" dur="1" fill="hold">
                                          <p:stCondLst>
                                            <p:cond delay="0"/>
                                          </p:stCondLst>
                                        </p:cTn>
                                        <p:tgtEl>
                                          <p:spTgt spid="90"/>
                                        </p:tgtEl>
                                        <p:attrNameLst>
                                          <p:attrName>style.visibility</p:attrName>
                                        </p:attrNameLst>
                                      </p:cBhvr>
                                      <p:to>
                                        <p:strVal val="visible"/>
                                      </p:to>
                                    </p:set>
                                    <p:animEffect transition="in" filter="fade">
                                      <p:cBhvr>
                                        <p:cTn id="28" dur="1000"/>
                                        <p:tgtEl>
                                          <p:spTgt spid="90"/>
                                        </p:tgtEl>
                                      </p:cBhvr>
                                    </p:animEffect>
                                    <p:anim calcmode="lin" valueType="num">
                                      <p:cBhvr>
                                        <p:cTn id="29" dur="1000" fill="hold"/>
                                        <p:tgtEl>
                                          <p:spTgt spid="90"/>
                                        </p:tgtEl>
                                        <p:attrNameLst>
                                          <p:attrName>ppt_x</p:attrName>
                                        </p:attrNameLst>
                                      </p:cBhvr>
                                      <p:tavLst>
                                        <p:tav tm="0">
                                          <p:val>
                                            <p:strVal val="#ppt_x"/>
                                          </p:val>
                                        </p:tav>
                                        <p:tav tm="100000">
                                          <p:val>
                                            <p:strVal val="#ppt_x"/>
                                          </p:val>
                                        </p:tav>
                                      </p:tavLst>
                                    </p:anim>
                                    <p:anim calcmode="lin" valueType="num">
                                      <p:cBhvr>
                                        <p:cTn id="30" dur="1000" fill="hold"/>
                                        <p:tgtEl>
                                          <p:spTgt spid="90"/>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 calcmode="lin" valueType="num">
                                      <p:cBhvr additive="base">
                                        <p:cTn id="3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fade">
                                      <p:cBhvr>
                                        <p:cTn id="39" dur="1000"/>
                                        <p:tgtEl>
                                          <p:spTgt spid="12"/>
                                        </p:tgtEl>
                                      </p:cBhvr>
                                    </p:animEffect>
                                    <p:anim calcmode="lin" valueType="num">
                                      <p:cBhvr>
                                        <p:cTn id="40" dur="1000" fill="hold"/>
                                        <p:tgtEl>
                                          <p:spTgt spid="12"/>
                                        </p:tgtEl>
                                        <p:attrNameLst>
                                          <p:attrName>ppt_x</p:attrName>
                                        </p:attrNameLst>
                                      </p:cBhvr>
                                      <p:tavLst>
                                        <p:tav tm="0">
                                          <p:val>
                                            <p:strVal val="#ppt_x"/>
                                          </p:val>
                                        </p:tav>
                                        <p:tav tm="100000">
                                          <p:val>
                                            <p:strVal val="#ppt_x"/>
                                          </p:val>
                                        </p:tav>
                                      </p:tavLst>
                                    </p:anim>
                                    <p:anim calcmode="lin" valueType="num">
                                      <p:cBhvr>
                                        <p:cTn id="41"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圖片 12">
            <a:extLst>
              <a:ext uri="{FF2B5EF4-FFF2-40B4-BE49-F238E27FC236}">
                <a16:creationId xmlns:a16="http://schemas.microsoft.com/office/drawing/2014/main" id="{85DCA4BA-4931-FAD3-E50C-45C8794675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5536" y="3461859"/>
            <a:ext cx="5313769" cy="2961319"/>
          </a:xfrm>
          <a:prstGeom prst="rect">
            <a:avLst/>
          </a:prstGeom>
        </p:spPr>
      </p:pic>
      <p:sp>
        <p:nvSpPr>
          <p:cNvPr id="2" name="標題 1">
            <a:extLst>
              <a:ext uri="{FF2B5EF4-FFF2-40B4-BE49-F238E27FC236}">
                <a16:creationId xmlns:a16="http://schemas.microsoft.com/office/drawing/2014/main" id="{A06EF01F-2C00-5E74-38FD-9E3C0765064E}"/>
              </a:ext>
            </a:extLst>
          </p:cNvPr>
          <p:cNvSpPr>
            <a:spLocks noGrp="1"/>
          </p:cNvSpPr>
          <p:nvPr>
            <p:ph type="title"/>
          </p:nvPr>
        </p:nvSpPr>
        <p:spPr/>
        <p:txBody>
          <a:bodyPr/>
          <a:lstStyle/>
          <a:p>
            <a:r>
              <a:rPr lang="en-US" altLang="zh-TW" dirty="0"/>
              <a:t>What A Game Needs Programmer for</a:t>
            </a:r>
            <a:endParaRPr lang="zh-TW" altLang="en-US" dirty="0"/>
          </a:p>
        </p:txBody>
      </p:sp>
      <p:sp>
        <p:nvSpPr>
          <p:cNvPr id="3" name="內容版面配置區 2">
            <a:extLst>
              <a:ext uri="{FF2B5EF4-FFF2-40B4-BE49-F238E27FC236}">
                <a16:creationId xmlns:a16="http://schemas.microsoft.com/office/drawing/2014/main" id="{6008BD77-365B-A68F-2BBE-FB7EAFA03A07}"/>
              </a:ext>
            </a:extLst>
          </p:cNvPr>
          <p:cNvSpPr>
            <a:spLocks noGrp="1"/>
          </p:cNvSpPr>
          <p:nvPr>
            <p:ph idx="1"/>
          </p:nvPr>
        </p:nvSpPr>
        <p:spPr>
          <a:xfrm>
            <a:off x="838200" y="1825625"/>
            <a:ext cx="10718264" cy="4351338"/>
          </a:xfrm>
        </p:spPr>
        <p:txBody>
          <a:bodyPr/>
          <a:lstStyle/>
          <a:p>
            <a:pPr>
              <a:buFontTx/>
              <a:buChar char="-"/>
            </a:pPr>
            <a:r>
              <a:rPr lang="en-US" altLang="zh-TW" dirty="0"/>
              <a:t>Programmer</a:t>
            </a:r>
          </a:p>
          <a:p>
            <a:pPr lvl="1">
              <a:buFontTx/>
              <a:buChar char="-"/>
            </a:pPr>
            <a:r>
              <a:rPr lang="en-US" altLang="zh-TW" dirty="0"/>
              <a:t>Multiplayer Arch: Front-End/Back-End/Database</a:t>
            </a:r>
          </a:p>
          <a:p>
            <a:pPr lvl="1">
              <a:buFontTx/>
              <a:buChar char="-"/>
            </a:pPr>
            <a:r>
              <a:rPr lang="en-US" altLang="zh-TW" dirty="0"/>
              <a:t>Singleplayer Arch: Front-End/Game Engine (partially Front-End and partially Back-End)</a:t>
            </a:r>
          </a:p>
          <a:p>
            <a:endParaRPr lang="zh-TW" altLang="en-US" dirty="0"/>
          </a:p>
        </p:txBody>
      </p:sp>
      <p:pic>
        <p:nvPicPr>
          <p:cNvPr id="10" name="圖片 9">
            <a:extLst>
              <a:ext uri="{FF2B5EF4-FFF2-40B4-BE49-F238E27FC236}">
                <a16:creationId xmlns:a16="http://schemas.microsoft.com/office/drawing/2014/main" id="{4888BCA8-37CC-105A-FC0D-567D9AB61A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7096" y="3461859"/>
            <a:ext cx="4282209" cy="814809"/>
          </a:xfrm>
          <a:prstGeom prst="rect">
            <a:avLst/>
          </a:prstGeom>
        </p:spPr>
      </p:pic>
      <p:pic>
        <p:nvPicPr>
          <p:cNvPr id="5" name="圖片 4">
            <a:extLst>
              <a:ext uri="{FF2B5EF4-FFF2-40B4-BE49-F238E27FC236}">
                <a16:creationId xmlns:a16="http://schemas.microsoft.com/office/drawing/2014/main" id="{845F6671-4580-05E8-DB5D-995B78F146DF}"/>
              </a:ext>
            </a:extLst>
          </p:cNvPr>
          <p:cNvPicPr>
            <a:picLocks noChangeAspect="1"/>
          </p:cNvPicPr>
          <p:nvPr/>
        </p:nvPicPr>
        <p:blipFill>
          <a:blip r:embed="rId4">
            <a:extLst>
              <a:ext uri="{28A0092B-C50C-407E-A947-70E740481C1C}">
                <a14:useLocalDpi xmlns:a14="http://schemas.microsoft.com/office/drawing/2010/main" val="0"/>
              </a:ext>
            </a:extLst>
          </a:blip>
          <a:srcRect b="6314"/>
          <a:stretch/>
        </p:blipFill>
        <p:spPr>
          <a:xfrm>
            <a:off x="5949305" y="3461859"/>
            <a:ext cx="5788755" cy="2961319"/>
          </a:xfrm>
          <a:prstGeom prst="rect">
            <a:avLst/>
          </a:prstGeom>
        </p:spPr>
      </p:pic>
    </p:spTree>
    <p:extLst>
      <p:ext uri="{BB962C8B-B14F-4D97-AF65-F5344CB8AC3E}">
        <p14:creationId xmlns:p14="http://schemas.microsoft.com/office/powerpoint/2010/main" val="3593073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ppt_x"/>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09F96128-F9A5-241B-8867-8470B48DEC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94493" y="1320007"/>
            <a:ext cx="2387023" cy="3182697"/>
          </a:xfrm>
          <a:prstGeom prst="rect">
            <a:avLst/>
          </a:prstGeom>
        </p:spPr>
      </p:pic>
      <p:sp>
        <p:nvSpPr>
          <p:cNvPr id="2" name="標題 1">
            <a:extLst>
              <a:ext uri="{FF2B5EF4-FFF2-40B4-BE49-F238E27FC236}">
                <a16:creationId xmlns:a16="http://schemas.microsoft.com/office/drawing/2014/main" id="{DB678350-1203-C187-B683-322F7CDA6D68}"/>
              </a:ext>
            </a:extLst>
          </p:cNvPr>
          <p:cNvSpPr>
            <a:spLocks noGrp="1"/>
          </p:cNvSpPr>
          <p:nvPr>
            <p:ph type="title"/>
          </p:nvPr>
        </p:nvSpPr>
        <p:spPr/>
        <p:txBody>
          <a:bodyPr/>
          <a:lstStyle/>
          <a:p>
            <a:r>
              <a:rPr lang="en-US" altLang="zh-TW" dirty="0"/>
              <a:t>Tools to write games</a:t>
            </a:r>
            <a:endParaRPr lang="zh-TW" altLang="en-US" dirty="0"/>
          </a:p>
        </p:txBody>
      </p:sp>
      <p:pic>
        <p:nvPicPr>
          <p:cNvPr id="5" name="內容版面配置區 4">
            <a:extLst>
              <a:ext uri="{FF2B5EF4-FFF2-40B4-BE49-F238E27FC236}">
                <a16:creationId xmlns:a16="http://schemas.microsoft.com/office/drawing/2014/main" id="{AD54098A-B9DE-4A40-C890-BD4F7217655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953119" y="3710396"/>
            <a:ext cx="2285761" cy="2573386"/>
          </a:xfrm>
        </p:spPr>
      </p:pic>
      <p:pic>
        <p:nvPicPr>
          <p:cNvPr id="1025" name="Picture 1" descr="Game poster image">
            <a:extLst>
              <a:ext uri="{FF2B5EF4-FFF2-40B4-BE49-F238E27FC236}">
                <a16:creationId xmlns:a16="http://schemas.microsoft.com/office/drawing/2014/main" id="{4E520BD4-BAE6-0E4C-1AC2-F22A0C68AD2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24863" y="3223672"/>
            <a:ext cx="2971800" cy="2971800"/>
          </a:xfrm>
          <a:prstGeom prst="rect">
            <a:avLst/>
          </a:prstGeom>
          <a:noFill/>
          <a:extLst>
            <a:ext uri="{909E8E84-426E-40DD-AFC4-6F175D3DCCD1}">
              <a14:hiddenFill xmlns:a14="http://schemas.microsoft.com/office/drawing/2010/main">
                <a:solidFill>
                  <a:srgbClr val="FFFFFF"/>
                </a:solidFill>
              </a14:hiddenFill>
            </a:ext>
          </a:extLst>
        </p:spPr>
      </p:pic>
      <p:pic>
        <p:nvPicPr>
          <p:cNvPr id="7" name="圖片 6">
            <a:extLst>
              <a:ext uri="{FF2B5EF4-FFF2-40B4-BE49-F238E27FC236}">
                <a16:creationId xmlns:a16="http://schemas.microsoft.com/office/drawing/2014/main" id="{551B6088-7F24-7F50-AFAF-21D66E5130B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3416300"/>
            <a:ext cx="3060700" cy="3441700"/>
          </a:xfrm>
          <a:prstGeom prst="rect">
            <a:avLst/>
          </a:prstGeom>
        </p:spPr>
      </p:pic>
      <p:pic>
        <p:nvPicPr>
          <p:cNvPr id="8" name="圖片 7">
            <a:extLst>
              <a:ext uri="{FF2B5EF4-FFF2-40B4-BE49-F238E27FC236}">
                <a16:creationId xmlns:a16="http://schemas.microsoft.com/office/drawing/2014/main" id="{C8115C8A-54C3-554C-956D-A4AFF664FBD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45874" y="1320007"/>
            <a:ext cx="2466975" cy="2466975"/>
          </a:xfrm>
          <a:prstGeom prst="rect">
            <a:avLst/>
          </a:prstGeom>
        </p:spPr>
      </p:pic>
      <p:pic>
        <p:nvPicPr>
          <p:cNvPr id="9" name="內容版面配置區 8">
            <a:extLst>
              <a:ext uri="{FF2B5EF4-FFF2-40B4-BE49-F238E27FC236}">
                <a16:creationId xmlns:a16="http://schemas.microsoft.com/office/drawing/2014/main" id="{0E8EDCCE-356A-B928-606F-038672DF4FE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 y="1417307"/>
            <a:ext cx="3052762" cy="2293089"/>
          </a:xfrm>
          <a:prstGeom prst="rect">
            <a:avLst/>
          </a:prstGeom>
        </p:spPr>
      </p:pic>
    </p:spTree>
    <p:extLst>
      <p:ext uri="{BB962C8B-B14F-4D97-AF65-F5344CB8AC3E}">
        <p14:creationId xmlns:p14="http://schemas.microsoft.com/office/powerpoint/2010/main" val="3322928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025"/>
                                        </p:tgtEl>
                                        <p:attrNameLst>
                                          <p:attrName>style.visibility</p:attrName>
                                        </p:attrNameLst>
                                      </p:cBhvr>
                                      <p:to>
                                        <p:strVal val="visible"/>
                                      </p:to>
                                    </p:set>
                                    <p:anim calcmode="lin" valueType="num">
                                      <p:cBhvr additive="base">
                                        <p:cTn id="17" dur="500" fill="hold"/>
                                        <p:tgtEl>
                                          <p:spTgt spid="1025"/>
                                        </p:tgtEl>
                                        <p:attrNameLst>
                                          <p:attrName>ppt_x</p:attrName>
                                        </p:attrNameLst>
                                      </p:cBhvr>
                                      <p:tavLst>
                                        <p:tav tm="0">
                                          <p:val>
                                            <p:strVal val="#ppt_x"/>
                                          </p:val>
                                        </p:tav>
                                        <p:tav tm="100000">
                                          <p:val>
                                            <p:strVal val="#ppt_x"/>
                                          </p:val>
                                        </p:tav>
                                      </p:tavLst>
                                    </p:anim>
                                    <p:anim calcmode="lin" valueType="num">
                                      <p:cBhvr additive="base">
                                        <p:cTn id="18" dur="500" fill="hold"/>
                                        <p:tgtEl>
                                          <p:spTgt spid="1025"/>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fill="hold"/>
                                        <p:tgtEl>
                                          <p:spTgt spid="5"/>
                                        </p:tgtEl>
                                        <p:attrNameLst>
                                          <p:attrName>ppt_x</p:attrName>
                                        </p:attrNameLst>
                                      </p:cBhvr>
                                      <p:tavLst>
                                        <p:tav tm="0">
                                          <p:val>
                                            <p:strVal val="#ppt_x"/>
                                          </p:val>
                                        </p:tav>
                                        <p:tav tm="100000">
                                          <p:val>
                                            <p:strVal val="#ppt_x"/>
                                          </p:val>
                                        </p:tav>
                                      </p:tavLst>
                                    </p:anim>
                                    <p:anim calcmode="lin" valueType="num">
                                      <p:cBhvr additive="base">
                                        <p:cTn id="2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fill="hold"/>
                                        <p:tgtEl>
                                          <p:spTgt spid="9"/>
                                        </p:tgtEl>
                                        <p:attrNameLst>
                                          <p:attrName>ppt_x</p:attrName>
                                        </p:attrNameLst>
                                      </p:cBhvr>
                                      <p:tavLst>
                                        <p:tav tm="0">
                                          <p:val>
                                            <p:strVal val="#ppt_x"/>
                                          </p:val>
                                        </p:tav>
                                        <p:tav tm="100000">
                                          <p:val>
                                            <p:strVal val="#ppt_x"/>
                                          </p:val>
                                        </p:tav>
                                      </p:tavLst>
                                    </p:anim>
                                    <p:anim calcmode="lin" valueType="num">
                                      <p:cBhvr additive="base">
                                        <p:cTn id="28" dur="500" fill="hold"/>
                                        <p:tgtEl>
                                          <p:spTgt spid="9"/>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500" fill="hold"/>
                                        <p:tgtEl>
                                          <p:spTgt spid="7"/>
                                        </p:tgtEl>
                                        <p:attrNameLst>
                                          <p:attrName>ppt_x</p:attrName>
                                        </p:attrNameLst>
                                      </p:cBhvr>
                                      <p:tavLst>
                                        <p:tav tm="0">
                                          <p:val>
                                            <p:strVal val="#ppt_x"/>
                                          </p:val>
                                        </p:tav>
                                        <p:tav tm="100000">
                                          <p:val>
                                            <p:strVal val="#ppt_x"/>
                                          </p:val>
                                        </p:tav>
                                      </p:tavLst>
                                    </p:anim>
                                    <p:anim calcmode="lin" valueType="num">
                                      <p:cBhvr additive="base">
                                        <p:cTn id="3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3640963-73D8-D657-CB5B-E799D1BFC649}"/>
              </a:ext>
            </a:extLst>
          </p:cNvPr>
          <p:cNvSpPr>
            <a:spLocks noGrp="1"/>
          </p:cNvSpPr>
          <p:nvPr>
            <p:ph type="title"/>
          </p:nvPr>
        </p:nvSpPr>
        <p:spPr/>
        <p:txBody>
          <a:bodyPr/>
          <a:lstStyle/>
          <a:p>
            <a:r>
              <a:rPr lang="en-US" altLang="zh-TW" dirty="0"/>
              <a:t>Why use native</a:t>
            </a:r>
            <a:endParaRPr lang="zh-TW" altLang="en-US" dirty="0"/>
          </a:p>
        </p:txBody>
      </p:sp>
      <p:pic>
        <p:nvPicPr>
          <p:cNvPr id="9" name="內容版面配置區 8">
            <a:extLst>
              <a:ext uri="{FF2B5EF4-FFF2-40B4-BE49-F238E27FC236}">
                <a16:creationId xmlns:a16="http://schemas.microsoft.com/office/drawing/2014/main" id="{7AF53D78-C9DD-D107-F0F0-2B9E5623CF9E}"/>
              </a:ext>
            </a:extLst>
          </p:cNvPr>
          <p:cNvPicPr>
            <a:picLocks noGrp="1" noChangeAspect="1"/>
          </p:cNvPicPr>
          <p:nvPr>
            <p:ph idx="1"/>
          </p:nvPr>
        </p:nvPicPr>
        <p:blipFill>
          <a:blip r:embed="rId2"/>
          <a:stretch>
            <a:fillRect/>
          </a:stretch>
        </p:blipFill>
        <p:spPr>
          <a:xfrm>
            <a:off x="925964" y="4055069"/>
            <a:ext cx="5073073" cy="2802931"/>
          </a:xfrm>
          <a:prstGeom prst="rect">
            <a:avLst/>
          </a:prstGeom>
        </p:spPr>
      </p:pic>
      <p:pic>
        <p:nvPicPr>
          <p:cNvPr id="7" name="圖片 6">
            <a:extLst>
              <a:ext uri="{FF2B5EF4-FFF2-40B4-BE49-F238E27FC236}">
                <a16:creationId xmlns:a16="http://schemas.microsoft.com/office/drawing/2014/main" id="{ED853D2E-6FDF-59FD-6475-1B12C412756C}"/>
              </a:ext>
            </a:extLst>
          </p:cNvPr>
          <p:cNvPicPr>
            <a:picLocks noChangeAspect="1"/>
          </p:cNvPicPr>
          <p:nvPr/>
        </p:nvPicPr>
        <p:blipFill>
          <a:blip r:embed="rId3"/>
          <a:stretch>
            <a:fillRect/>
          </a:stretch>
        </p:blipFill>
        <p:spPr>
          <a:xfrm>
            <a:off x="0" y="1690688"/>
            <a:ext cx="5999037" cy="2364381"/>
          </a:xfrm>
          <a:prstGeom prst="rect">
            <a:avLst/>
          </a:prstGeom>
        </p:spPr>
      </p:pic>
      <p:pic>
        <p:nvPicPr>
          <p:cNvPr id="10" name="圖片 9">
            <a:extLst>
              <a:ext uri="{FF2B5EF4-FFF2-40B4-BE49-F238E27FC236}">
                <a16:creationId xmlns:a16="http://schemas.microsoft.com/office/drawing/2014/main" id="{4DA99A6C-A8B2-C20D-CDBA-61DFFB66B893}"/>
              </a:ext>
            </a:extLst>
          </p:cNvPr>
          <p:cNvPicPr>
            <a:picLocks noChangeAspect="1"/>
          </p:cNvPicPr>
          <p:nvPr/>
        </p:nvPicPr>
        <p:blipFill>
          <a:blip r:embed="rId4"/>
          <a:stretch>
            <a:fillRect/>
          </a:stretch>
        </p:blipFill>
        <p:spPr>
          <a:xfrm>
            <a:off x="5999037" y="1690688"/>
            <a:ext cx="6192963" cy="3381493"/>
          </a:xfrm>
          <a:prstGeom prst="rect">
            <a:avLst/>
          </a:prstGeom>
        </p:spPr>
      </p:pic>
    </p:spTree>
    <p:extLst>
      <p:ext uri="{BB962C8B-B14F-4D97-AF65-F5344CB8AC3E}">
        <p14:creationId xmlns:p14="http://schemas.microsoft.com/office/powerpoint/2010/main" val="28540112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64B8687-EA01-66AE-03F4-96F96C537C7B}"/>
              </a:ext>
            </a:extLst>
          </p:cNvPr>
          <p:cNvSpPr>
            <a:spLocks noGrp="1"/>
          </p:cNvSpPr>
          <p:nvPr>
            <p:ph type="title"/>
          </p:nvPr>
        </p:nvSpPr>
        <p:spPr/>
        <p:txBody>
          <a:bodyPr/>
          <a:lstStyle/>
          <a:p>
            <a:r>
              <a:rPr lang="en-US" altLang="zh-TW" dirty="0"/>
              <a:t>What is Game engine</a:t>
            </a:r>
            <a:endParaRPr lang="zh-TW" altLang="en-US" dirty="0"/>
          </a:p>
        </p:txBody>
      </p:sp>
      <p:sp>
        <p:nvSpPr>
          <p:cNvPr id="6" name="矩形 5">
            <a:extLst>
              <a:ext uri="{FF2B5EF4-FFF2-40B4-BE49-F238E27FC236}">
                <a16:creationId xmlns:a16="http://schemas.microsoft.com/office/drawing/2014/main" id="{B9AC3AA3-66F8-26F9-E60D-B8C354C3CE53}"/>
              </a:ext>
            </a:extLst>
          </p:cNvPr>
          <p:cNvSpPr/>
          <p:nvPr/>
        </p:nvSpPr>
        <p:spPr>
          <a:xfrm>
            <a:off x="8453582" y="3429000"/>
            <a:ext cx="2900218" cy="247448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Your code</a:t>
            </a:r>
          </a:p>
          <a:p>
            <a:pPr algn="ctr"/>
            <a:endParaRPr lang="en-US" altLang="zh-TW" dirty="0">
              <a:solidFill>
                <a:schemeClr val="tx1"/>
              </a:solidFill>
            </a:endParaRPr>
          </a:p>
          <a:p>
            <a:pPr algn="ctr"/>
            <a:endParaRPr lang="en-US" altLang="zh-TW" dirty="0">
              <a:solidFill>
                <a:schemeClr val="tx1"/>
              </a:solidFill>
            </a:endParaRPr>
          </a:p>
          <a:p>
            <a:pPr algn="ctr"/>
            <a:endParaRPr lang="en-US" altLang="zh-TW" dirty="0">
              <a:solidFill>
                <a:schemeClr val="tx1"/>
              </a:solidFill>
            </a:endParaRPr>
          </a:p>
          <a:p>
            <a:pPr algn="ctr"/>
            <a:endParaRPr lang="en-US" altLang="zh-TW" dirty="0">
              <a:solidFill>
                <a:schemeClr val="tx1"/>
              </a:solidFill>
            </a:endParaRPr>
          </a:p>
          <a:p>
            <a:pPr algn="ctr"/>
            <a:endParaRPr lang="zh-TW" altLang="en-US" dirty="0">
              <a:solidFill>
                <a:schemeClr val="tx1"/>
              </a:solidFill>
            </a:endParaRPr>
          </a:p>
        </p:txBody>
      </p:sp>
      <p:sp>
        <p:nvSpPr>
          <p:cNvPr id="8" name="矩形 7">
            <a:extLst>
              <a:ext uri="{FF2B5EF4-FFF2-40B4-BE49-F238E27FC236}">
                <a16:creationId xmlns:a16="http://schemas.microsoft.com/office/drawing/2014/main" id="{ECDA6852-57C3-ACE4-8ADF-06D37C5EB297}"/>
              </a:ext>
            </a:extLst>
          </p:cNvPr>
          <p:cNvSpPr/>
          <p:nvPr/>
        </p:nvSpPr>
        <p:spPr>
          <a:xfrm>
            <a:off x="8765309" y="4479234"/>
            <a:ext cx="2290618" cy="110916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Unity Components</a:t>
            </a:r>
            <a:endParaRPr lang="zh-TW" altLang="en-US" dirty="0">
              <a:solidFill>
                <a:schemeClr val="tx1"/>
              </a:solidFill>
            </a:endParaRPr>
          </a:p>
        </p:txBody>
      </p:sp>
      <p:cxnSp>
        <p:nvCxnSpPr>
          <p:cNvPr id="16" name="直線單箭頭接點 15">
            <a:extLst>
              <a:ext uri="{FF2B5EF4-FFF2-40B4-BE49-F238E27FC236}">
                <a16:creationId xmlns:a16="http://schemas.microsoft.com/office/drawing/2014/main" id="{FDC20E18-DED0-741F-7DC1-F128A3F3A002}"/>
              </a:ext>
            </a:extLst>
          </p:cNvPr>
          <p:cNvCxnSpPr>
            <a:cxnSpLocks/>
          </p:cNvCxnSpPr>
          <p:nvPr/>
        </p:nvCxnSpPr>
        <p:spPr>
          <a:xfrm>
            <a:off x="3738418" y="5033818"/>
            <a:ext cx="5026891"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21" name="矩形 20">
            <a:extLst>
              <a:ext uri="{FF2B5EF4-FFF2-40B4-BE49-F238E27FC236}">
                <a16:creationId xmlns:a16="http://schemas.microsoft.com/office/drawing/2014/main" id="{2B82D367-3729-018C-1411-4360828A074D}"/>
              </a:ext>
            </a:extLst>
          </p:cNvPr>
          <p:cNvSpPr/>
          <p:nvPr/>
        </p:nvSpPr>
        <p:spPr>
          <a:xfrm>
            <a:off x="838200" y="1830245"/>
            <a:ext cx="2900218" cy="407323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Unity Engine</a:t>
            </a:r>
          </a:p>
          <a:p>
            <a:pPr algn="ctr"/>
            <a:r>
              <a:rPr lang="en-US" altLang="zh-TW" dirty="0">
                <a:solidFill>
                  <a:schemeClr val="tx1"/>
                </a:solidFill>
              </a:rPr>
              <a:t>Rendering/</a:t>
            </a:r>
          </a:p>
          <a:p>
            <a:pPr algn="ctr"/>
            <a:r>
              <a:rPr lang="en-US" altLang="zh-TW" dirty="0">
                <a:solidFill>
                  <a:schemeClr val="tx1"/>
                </a:solidFill>
              </a:rPr>
              <a:t>Physics/</a:t>
            </a:r>
          </a:p>
          <a:p>
            <a:pPr algn="ctr"/>
            <a:r>
              <a:rPr lang="en-US" altLang="zh-TW" dirty="0">
                <a:solidFill>
                  <a:schemeClr val="tx1"/>
                </a:solidFill>
              </a:rPr>
              <a:t>Audio/</a:t>
            </a:r>
          </a:p>
          <a:p>
            <a:pPr algn="ctr"/>
            <a:r>
              <a:rPr lang="en-US" altLang="zh-TW" dirty="0">
                <a:solidFill>
                  <a:schemeClr val="tx1"/>
                </a:solidFill>
              </a:rPr>
              <a:t>Input/</a:t>
            </a:r>
          </a:p>
          <a:p>
            <a:pPr algn="ctr"/>
            <a:r>
              <a:rPr lang="en-US" altLang="zh-TW" dirty="0">
                <a:solidFill>
                  <a:schemeClr val="tx1"/>
                </a:solidFill>
              </a:rPr>
              <a:t>game loop/</a:t>
            </a:r>
          </a:p>
          <a:p>
            <a:pPr algn="ctr"/>
            <a:r>
              <a:rPr lang="en-US" altLang="zh-TW" dirty="0">
                <a:solidFill>
                  <a:schemeClr val="tx1"/>
                </a:solidFill>
              </a:rPr>
              <a:t>everything heavy-duty </a:t>
            </a:r>
            <a:r>
              <a:rPr lang="en-US" altLang="zh-TW" dirty="0" err="1">
                <a:solidFill>
                  <a:schemeClr val="tx1"/>
                </a:solidFill>
              </a:rPr>
              <a:t>etc</a:t>
            </a:r>
            <a:r>
              <a:rPr lang="en-US" altLang="zh-TW" dirty="0">
                <a:solidFill>
                  <a:schemeClr val="tx1"/>
                </a:solidFill>
              </a:rPr>
              <a:t>…</a:t>
            </a:r>
          </a:p>
          <a:p>
            <a:pPr algn="ctr"/>
            <a:endParaRPr lang="zh-TW" altLang="en-US" dirty="0">
              <a:solidFill>
                <a:schemeClr val="tx1"/>
              </a:solidFill>
            </a:endParaRPr>
          </a:p>
        </p:txBody>
      </p:sp>
      <p:sp>
        <p:nvSpPr>
          <p:cNvPr id="45" name="文字方塊 44">
            <a:extLst>
              <a:ext uri="{FF2B5EF4-FFF2-40B4-BE49-F238E27FC236}">
                <a16:creationId xmlns:a16="http://schemas.microsoft.com/office/drawing/2014/main" id="{BB8E9C63-77D9-325D-26FB-40C8F9D46CA6}"/>
              </a:ext>
            </a:extLst>
          </p:cNvPr>
          <p:cNvSpPr txBox="1"/>
          <p:nvPr/>
        </p:nvSpPr>
        <p:spPr>
          <a:xfrm>
            <a:off x="5026598" y="4144806"/>
            <a:ext cx="2059135" cy="646331"/>
          </a:xfrm>
          <a:prstGeom prst="rect">
            <a:avLst/>
          </a:prstGeom>
          <a:noFill/>
        </p:spPr>
        <p:txBody>
          <a:bodyPr wrap="square" rtlCol="0">
            <a:spAutoFit/>
          </a:bodyPr>
          <a:lstStyle/>
          <a:p>
            <a:r>
              <a:rPr lang="en-US" altLang="zh-TW" dirty="0"/>
              <a:t>Scan for Unity Event functions abstractly</a:t>
            </a:r>
            <a:endParaRPr lang="zh-TW" altLang="en-US" dirty="0"/>
          </a:p>
        </p:txBody>
      </p:sp>
      <p:sp>
        <p:nvSpPr>
          <p:cNvPr id="50" name="文字方塊 49">
            <a:extLst>
              <a:ext uri="{FF2B5EF4-FFF2-40B4-BE49-F238E27FC236}">
                <a16:creationId xmlns:a16="http://schemas.microsoft.com/office/drawing/2014/main" id="{EF176019-64A0-F3D3-2C91-241CB71CEAA3}"/>
              </a:ext>
            </a:extLst>
          </p:cNvPr>
          <p:cNvSpPr txBox="1"/>
          <p:nvPr/>
        </p:nvSpPr>
        <p:spPr>
          <a:xfrm>
            <a:off x="4645891" y="2787402"/>
            <a:ext cx="2900218" cy="369332"/>
          </a:xfrm>
          <a:prstGeom prst="rect">
            <a:avLst/>
          </a:prstGeom>
          <a:noFill/>
        </p:spPr>
        <p:txBody>
          <a:bodyPr wrap="square">
            <a:spAutoFit/>
          </a:bodyPr>
          <a:lstStyle/>
          <a:p>
            <a:r>
              <a:rPr lang="en-US" altLang="zh-TW" dirty="0"/>
              <a:t>Scripting API/Scripting Layer</a:t>
            </a:r>
            <a:endParaRPr lang="zh-TW" altLang="en-US" dirty="0"/>
          </a:p>
        </p:txBody>
      </p:sp>
      <p:cxnSp>
        <p:nvCxnSpPr>
          <p:cNvPr id="51" name="直線單箭頭接點 50">
            <a:extLst>
              <a:ext uri="{FF2B5EF4-FFF2-40B4-BE49-F238E27FC236}">
                <a16:creationId xmlns:a16="http://schemas.microsoft.com/office/drawing/2014/main" id="{3EEEF1C3-9A5D-C6D3-A193-88469CB1B5AC}"/>
              </a:ext>
            </a:extLst>
          </p:cNvPr>
          <p:cNvCxnSpPr>
            <a:cxnSpLocks/>
            <a:endCxn id="21" idx="3"/>
          </p:cNvCxnSpPr>
          <p:nvPr/>
        </p:nvCxnSpPr>
        <p:spPr>
          <a:xfrm flipH="1" flipV="1">
            <a:off x="3738418" y="3866863"/>
            <a:ext cx="4715164" cy="2164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25" name="Picture 24">
            <a:extLst>
              <a:ext uri="{FF2B5EF4-FFF2-40B4-BE49-F238E27FC236}">
                <a16:creationId xmlns:a16="http://schemas.microsoft.com/office/drawing/2014/main" id="{AC0195B5-65EC-EB6D-8A3D-121C5C326A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3969" y="433497"/>
            <a:ext cx="3681022" cy="2781369"/>
          </a:xfrm>
          <a:prstGeom prst="rect">
            <a:avLst/>
          </a:prstGeom>
        </p:spPr>
      </p:pic>
    </p:spTree>
    <p:extLst>
      <p:ext uri="{BB962C8B-B14F-4D97-AF65-F5344CB8AC3E}">
        <p14:creationId xmlns:p14="http://schemas.microsoft.com/office/powerpoint/2010/main" val="29956135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5CB7449-FEE5-B0FF-4E5E-2E1B72D414C8}"/>
              </a:ext>
            </a:extLst>
          </p:cNvPr>
          <p:cNvSpPr>
            <a:spLocks noGrp="1"/>
          </p:cNvSpPr>
          <p:nvPr>
            <p:ph type="title"/>
          </p:nvPr>
        </p:nvSpPr>
        <p:spPr/>
        <p:txBody>
          <a:bodyPr/>
          <a:lstStyle/>
          <a:p>
            <a:r>
              <a:rPr lang="en-US" altLang="zh-TW" dirty="0"/>
              <a:t>Why use Game engine</a:t>
            </a:r>
            <a:endParaRPr lang="zh-TW" altLang="en-US" dirty="0"/>
          </a:p>
        </p:txBody>
      </p:sp>
      <p:sp>
        <p:nvSpPr>
          <p:cNvPr id="3" name="內容版面配置區 2">
            <a:extLst>
              <a:ext uri="{FF2B5EF4-FFF2-40B4-BE49-F238E27FC236}">
                <a16:creationId xmlns:a16="http://schemas.microsoft.com/office/drawing/2014/main" id="{D8DB4E0C-A9C7-99F0-4FBA-918DA71A6ED0}"/>
              </a:ext>
            </a:extLst>
          </p:cNvPr>
          <p:cNvSpPr>
            <a:spLocks noGrp="1"/>
          </p:cNvSpPr>
          <p:nvPr>
            <p:ph idx="1"/>
          </p:nvPr>
        </p:nvSpPr>
        <p:spPr>
          <a:xfrm>
            <a:off x="838200" y="1825625"/>
            <a:ext cx="10515600" cy="1471757"/>
          </a:xfrm>
        </p:spPr>
        <p:txBody>
          <a:bodyPr>
            <a:normAutofit/>
          </a:bodyPr>
          <a:lstStyle/>
          <a:p>
            <a:r>
              <a:rPr lang="en-US" altLang="zh-TW" dirty="0"/>
              <a:t>Answer: Unless you </a:t>
            </a:r>
            <a:r>
              <a:rPr lang="en-US" altLang="zh-TW" dirty="0" err="1"/>
              <a:t>wanna</a:t>
            </a:r>
            <a:r>
              <a:rPr lang="en-US" altLang="zh-TW" dirty="0"/>
              <a:t> make </a:t>
            </a:r>
            <a:r>
              <a:rPr lang="en-US" altLang="zh-TW" dirty="0">
                <a:solidFill>
                  <a:schemeClr val="tx1"/>
                </a:solidFill>
              </a:rPr>
              <a:t>Rendering/Physics/Audio/Input/game loop </a:t>
            </a:r>
            <a:r>
              <a:rPr lang="en-US" altLang="zh-TW" dirty="0" err="1">
                <a:solidFill>
                  <a:schemeClr val="tx1"/>
                </a:solidFill>
              </a:rPr>
              <a:t>etc</a:t>
            </a:r>
            <a:r>
              <a:rPr lang="en-US" altLang="zh-TW" dirty="0">
                <a:solidFill>
                  <a:schemeClr val="tx1"/>
                </a:solidFill>
              </a:rPr>
              <a:t>… </a:t>
            </a:r>
            <a:r>
              <a:rPr lang="en-US" altLang="zh-TW" dirty="0" err="1">
                <a:solidFill>
                  <a:schemeClr val="tx1"/>
                </a:solidFill>
              </a:rPr>
              <a:t>urself</a:t>
            </a:r>
            <a:endParaRPr lang="en-US" altLang="zh-TW" dirty="0"/>
          </a:p>
          <a:p>
            <a:r>
              <a:rPr lang="en-US" altLang="zh-TW" dirty="0"/>
              <a:t>Here’s the Pattern list you needs to look up before getting started:</a:t>
            </a:r>
          </a:p>
        </p:txBody>
      </p:sp>
      <p:sp>
        <p:nvSpPr>
          <p:cNvPr id="11" name="文字方塊 10">
            <a:extLst>
              <a:ext uri="{FF2B5EF4-FFF2-40B4-BE49-F238E27FC236}">
                <a16:creationId xmlns:a16="http://schemas.microsoft.com/office/drawing/2014/main" id="{ACE47A4B-CA16-1DDF-D389-E984663FF1A6}"/>
              </a:ext>
            </a:extLst>
          </p:cNvPr>
          <p:cNvSpPr txBox="1"/>
          <p:nvPr/>
        </p:nvSpPr>
        <p:spPr>
          <a:xfrm>
            <a:off x="1207654" y="3297382"/>
            <a:ext cx="3262746" cy="5078313"/>
          </a:xfrm>
          <a:prstGeom prst="rect">
            <a:avLst/>
          </a:prstGeom>
          <a:noFill/>
        </p:spPr>
        <p:txBody>
          <a:bodyPr wrap="square">
            <a:spAutoFit/>
          </a:bodyPr>
          <a:lstStyle/>
          <a:p>
            <a:pPr eaLnBrk="0" fontAlgn="base" hangingPunct="0">
              <a:spcBef>
                <a:spcPct val="0"/>
              </a:spcBef>
              <a:spcAft>
                <a:spcPct val="0"/>
              </a:spcAft>
              <a:buFontTx/>
              <a:buChar char="•"/>
            </a:pPr>
            <a:r>
              <a:rPr kumimoji="0" lang="zh-TW" altLang="zh-TW" i="0" u="none" strike="noStrike" cap="none" normalizeH="0" baseline="0" dirty="0">
                <a:ln>
                  <a:noFill/>
                </a:ln>
                <a:solidFill>
                  <a:schemeClr val="tx1"/>
                </a:solidFill>
                <a:effectLst/>
                <a:latin typeface="Arial" panose="020B0604020202020204" pitchFamily="34" charset="0"/>
              </a:rPr>
              <a:t>Component Pattern</a:t>
            </a:r>
          </a:p>
          <a:p>
            <a:pPr eaLnBrk="0" fontAlgn="base" hangingPunct="0">
              <a:spcBef>
                <a:spcPct val="0"/>
              </a:spcBef>
              <a:spcAft>
                <a:spcPct val="0"/>
              </a:spcAft>
              <a:buFontTx/>
              <a:buChar char="•"/>
            </a:pPr>
            <a:r>
              <a:rPr kumimoji="0" lang="zh-TW" altLang="zh-TW" i="0" u="none" strike="noStrike" cap="none" normalizeH="0" baseline="0" dirty="0">
                <a:ln>
                  <a:noFill/>
                </a:ln>
                <a:solidFill>
                  <a:schemeClr val="tx1"/>
                </a:solidFill>
                <a:effectLst/>
                <a:latin typeface="Arial" panose="020B0604020202020204" pitchFamily="34" charset="0"/>
              </a:rPr>
              <a:t>Game Loop Pattern</a:t>
            </a:r>
          </a:p>
          <a:p>
            <a:pPr eaLnBrk="0" fontAlgn="base" hangingPunct="0">
              <a:spcBef>
                <a:spcPct val="0"/>
              </a:spcBef>
              <a:spcAft>
                <a:spcPct val="0"/>
              </a:spcAft>
              <a:buFontTx/>
              <a:buChar char="•"/>
            </a:pPr>
            <a:r>
              <a:rPr kumimoji="0" lang="zh-TW" altLang="zh-TW" i="0" u="none" strike="noStrike" cap="none" normalizeH="0" baseline="0" dirty="0">
                <a:ln>
                  <a:noFill/>
                </a:ln>
                <a:solidFill>
                  <a:schemeClr val="tx1"/>
                </a:solidFill>
                <a:effectLst/>
                <a:latin typeface="Arial" panose="020B0604020202020204" pitchFamily="34" charset="0"/>
              </a:rPr>
              <a:t>State Pattern</a:t>
            </a:r>
          </a:p>
          <a:p>
            <a:pPr eaLnBrk="0" fontAlgn="base" hangingPunct="0">
              <a:spcBef>
                <a:spcPct val="0"/>
              </a:spcBef>
              <a:spcAft>
                <a:spcPct val="0"/>
              </a:spcAft>
              <a:buFontTx/>
              <a:buChar char="•"/>
            </a:pPr>
            <a:r>
              <a:rPr kumimoji="0" lang="zh-TW" altLang="zh-TW" i="0" u="none" strike="noStrike" cap="none" normalizeH="0" baseline="0" dirty="0">
                <a:ln>
                  <a:noFill/>
                </a:ln>
                <a:solidFill>
                  <a:schemeClr val="tx1"/>
                </a:solidFill>
                <a:effectLst/>
                <a:latin typeface="Arial" panose="020B0604020202020204" pitchFamily="34" charset="0"/>
              </a:rPr>
              <a:t>Command Pattern</a:t>
            </a:r>
          </a:p>
          <a:p>
            <a:pPr eaLnBrk="0" fontAlgn="base" hangingPunct="0">
              <a:spcBef>
                <a:spcPct val="0"/>
              </a:spcBef>
              <a:spcAft>
                <a:spcPct val="0"/>
              </a:spcAft>
              <a:buFontTx/>
              <a:buChar char="•"/>
            </a:pPr>
            <a:r>
              <a:rPr kumimoji="0" lang="zh-TW" altLang="zh-TW" i="0" u="none" strike="noStrike" cap="none" normalizeH="0" baseline="0" dirty="0">
                <a:ln>
                  <a:noFill/>
                </a:ln>
                <a:solidFill>
                  <a:schemeClr val="tx1"/>
                </a:solidFill>
                <a:effectLst/>
                <a:latin typeface="Arial" panose="020B0604020202020204" pitchFamily="34" charset="0"/>
              </a:rPr>
              <a:t>Prototype Pattern</a:t>
            </a:r>
          </a:p>
          <a:p>
            <a:pPr eaLnBrk="0" fontAlgn="base" hangingPunct="0">
              <a:spcBef>
                <a:spcPct val="0"/>
              </a:spcBef>
              <a:spcAft>
                <a:spcPct val="0"/>
              </a:spcAft>
              <a:buFontTx/>
              <a:buChar char="•"/>
            </a:pPr>
            <a:r>
              <a:rPr kumimoji="0" lang="zh-TW" altLang="zh-TW" i="0" u="none" strike="noStrike" cap="none" normalizeH="0" baseline="0" dirty="0">
                <a:ln>
                  <a:noFill/>
                </a:ln>
                <a:solidFill>
                  <a:schemeClr val="tx1"/>
                </a:solidFill>
                <a:effectLst/>
                <a:latin typeface="Arial" panose="020B0604020202020204" pitchFamily="34" charset="0"/>
              </a:rPr>
              <a:t>Object Pool Pattern</a:t>
            </a:r>
          </a:p>
          <a:p>
            <a:pPr eaLnBrk="0" fontAlgn="base" hangingPunct="0">
              <a:spcBef>
                <a:spcPct val="0"/>
              </a:spcBef>
              <a:spcAft>
                <a:spcPct val="0"/>
              </a:spcAft>
              <a:buFontTx/>
              <a:buChar char="•"/>
            </a:pPr>
            <a:r>
              <a:rPr kumimoji="0" lang="zh-TW" altLang="zh-TW" i="0" u="none" strike="noStrike" cap="none" normalizeH="0" baseline="0" dirty="0">
                <a:ln>
                  <a:noFill/>
                </a:ln>
                <a:solidFill>
                  <a:schemeClr val="tx1"/>
                </a:solidFill>
                <a:effectLst/>
                <a:latin typeface="Arial" panose="020B0604020202020204" pitchFamily="34" charset="0"/>
              </a:rPr>
              <a:t>Service Locator Pattern</a:t>
            </a:r>
          </a:p>
          <a:p>
            <a:pPr eaLnBrk="0" fontAlgn="base" hangingPunct="0">
              <a:spcBef>
                <a:spcPct val="0"/>
              </a:spcBef>
              <a:spcAft>
                <a:spcPct val="0"/>
              </a:spcAft>
              <a:buFontTx/>
              <a:buChar char="•"/>
            </a:pPr>
            <a:r>
              <a:rPr kumimoji="0" lang="zh-TW" altLang="zh-TW" i="0" u="none" strike="noStrike" cap="none" normalizeH="0" baseline="0" dirty="0">
                <a:ln>
                  <a:noFill/>
                </a:ln>
                <a:solidFill>
                  <a:schemeClr val="tx1"/>
                </a:solidFill>
                <a:effectLst/>
                <a:latin typeface="Arial" panose="020B0604020202020204" pitchFamily="34" charset="0"/>
              </a:rPr>
              <a:t>Factory Pattern</a:t>
            </a:r>
          </a:p>
          <a:p>
            <a:pPr eaLnBrk="0" fontAlgn="base" hangingPunct="0">
              <a:spcBef>
                <a:spcPct val="0"/>
              </a:spcBef>
              <a:spcAft>
                <a:spcPct val="0"/>
              </a:spcAft>
              <a:buFontTx/>
              <a:buChar char="•"/>
            </a:pPr>
            <a:r>
              <a:rPr kumimoji="0" lang="zh-TW" altLang="zh-TW" i="0" u="none" strike="noStrike" cap="none" normalizeH="0" baseline="0" dirty="0">
                <a:ln>
                  <a:noFill/>
                </a:ln>
                <a:solidFill>
                  <a:schemeClr val="tx1"/>
                </a:solidFill>
                <a:effectLst/>
                <a:latin typeface="Arial" panose="020B0604020202020204" pitchFamily="34" charset="0"/>
              </a:rPr>
              <a:t>Strategy Pattern</a:t>
            </a:r>
          </a:p>
          <a:p>
            <a:pPr eaLnBrk="0" fontAlgn="base" hangingPunct="0">
              <a:spcBef>
                <a:spcPct val="0"/>
              </a:spcBef>
              <a:spcAft>
                <a:spcPct val="0"/>
              </a:spcAft>
              <a:buFontTx/>
              <a:buChar char="•"/>
            </a:pPr>
            <a:r>
              <a:rPr kumimoji="0" lang="zh-TW" altLang="zh-TW" i="0" u="none" strike="noStrike" cap="none" normalizeH="0" baseline="0" dirty="0">
                <a:ln>
                  <a:noFill/>
                </a:ln>
                <a:solidFill>
                  <a:schemeClr val="tx1"/>
                </a:solidFill>
                <a:effectLst/>
                <a:latin typeface="Arial" panose="020B0604020202020204" pitchFamily="34" charset="0"/>
              </a:rPr>
              <a:t>Mediator Pattern</a:t>
            </a:r>
          </a:p>
          <a:p>
            <a:pPr eaLnBrk="0" fontAlgn="base" hangingPunct="0">
              <a:spcBef>
                <a:spcPct val="0"/>
              </a:spcBef>
              <a:spcAft>
                <a:spcPct val="0"/>
              </a:spcAft>
              <a:buFontTx/>
              <a:buChar char="•"/>
            </a:pPr>
            <a:r>
              <a:rPr kumimoji="0" lang="zh-TW" altLang="zh-TW" i="0" u="none" strike="noStrike" cap="none" normalizeH="0" baseline="0" dirty="0">
                <a:ln>
                  <a:noFill/>
                </a:ln>
                <a:solidFill>
                  <a:schemeClr val="tx1"/>
                </a:solidFill>
                <a:effectLst/>
                <a:latin typeface="Arial" panose="020B0604020202020204" pitchFamily="34" charset="0"/>
              </a:rPr>
              <a:t>Flyweight Pattern</a:t>
            </a:r>
          </a:p>
          <a:p>
            <a:pPr eaLnBrk="0" fontAlgn="base" hangingPunct="0">
              <a:spcBef>
                <a:spcPct val="0"/>
              </a:spcBef>
              <a:spcAft>
                <a:spcPct val="0"/>
              </a:spcAft>
              <a:buFontTx/>
              <a:buChar char="•"/>
            </a:pPr>
            <a:r>
              <a:rPr kumimoji="0" lang="zh-TW" altLang="zh-TW" i="0" u="none" strike="noStrike" cap="none" normalizeH="0" baseline="0" dirty="0">
                <a:ln>
                  <a:noFill/>
                </a:ln>
                <a:solidFill>
                  <a:schemeClr val="tx1"/>
                </a:solidFill>
                <a:effectLst/>
                <a:latin typeface="Arial" panose="020B0604020202020204" pitchFamily="34" charset="0"/>
              </a:rPr>
              <a:t>Decorator Pattern</a:t>
            </a:r>
          </a:p>
          <a:p>
            <a:pPr eaLnBrk="0" fontAlgn="base" hangingPunct="0">
              <a:spcBef>
                <a:spcPct val="0"/>
              </a:spcBef>
              <a:spcAft>
                <a:spcPct val="0"/>
              </a:spcAft>
              <a:buFontTx/>
              <a:buChar char="•"/>
            </a:pPr>
            <a:r>
              <a:rPr kumimoji="0" lang="zh-TW" altLang="zh-TW" i="0" u="none" strike="noStrike" cap="none" normalizeH="0" baseline="0" dirty="0">
                <a:ln>
                  <a:noFill/>
                </a:ln>
                <a:solidFill>
                  <a:schemeClr val="tx1"/>
                </a:solidFill>
                <a:effectLst/>
                <a:latin typeface="Arial" panose="020B0604020202020204" pitchFamily="34" charset="0"/>
              </a:rPr>
              <a:t>MVC / MVVM Pattern</a:t>
            </a:r>
            <a:endParaRPr kumimoji="0" lang="en-US" altLang="zh-TW"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buFontTx/>
              <a:buChar char="•"/>
            </a:pPr>
            <a:r>
              <a:rPr kumimoji="0" lang="zh-TW" altLang="zh-TW" i="0" u="none" strike="noStrike" cap="none" normalizeH="0" baseline="0" dirty="0">
                <a:ln>
                  <a:noFill/>
                </a:ln>
                <a:solidFill>
                  <a:schemeClr val="tx1"/>
                </a:solidFill>
                <a:effectLst/>
                <a:latin typeface="Arial" panose="020B0604020202020204" pitchFamily="34" charset="0"/>
              </a:rPr>
              <a:t>Dependency Injection Pattern</a:t>
            </a:r>
            <a:endParaRPr kumimoji="0" lang="en-US" altLang="zh-TW"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buFontTx/>
              <a:buChar char="•"/>
            </a:pPr>
            <a:r>
              <a:rPr kumimoji="0" lang="zh-TW" altLang="zh-TW" i="0" u="none" strike="noStrike" cap="none" normalizeH="0" baseline="0" dirty="0">
                <a:ln>
                  <a:noFill/>
                </a:ln>
                <a:solidFill>
                  <a:schemeClr val="tx1"/>
                </a:solidFill>
                <a:effectLst/>
                <a:latin typeface="Arial" panose="020B0604020202020204" pitchFamily="34" charset="0"/>
              </a:rPr>
              <a:t>Iterator Pattern</a:t>
            </a:r>
            <a:endParaRPr kumimoji="0" lang="en-US" altLang="zh-TW"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buFontTx/>
              <a:buChar char="•"/>
            </a:pPr>
            <a:r>
              <a:rPr kumimoji="0" lang="zh-TW" altLang="zh-TW" i="0" u="none" strike="noStrike" cap="none" normalizeH="0" baseline="0" dirty="0">
                <a:ln>
                  <a:noFill/>
                </a:ln>
                <a:solidFill>
                  <a:schemeClr val="tx1"/>
                </a:solidFill>
                <a:effectLst/>
                <a:latin typeface="Arial" panose="020B0604020202020204" pitchFamily="34" charset="0"/>
              </a:rPr>
              <a:t>Event Queue Pattern</a:t>
            </a:r>
            <a:endParaRPr kumimoji="0" lang="en-US" altLang="zh-TW"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buFontTx/>
              <a:buChar char="•"/>
            </a:pPr>
            <a:r>
              <a:rPr kumimoji="0" lang="zh-TW" altLang="zh-TW" i="0" u="none" strike="noStrike" cap="none" normalizeH="0" baseline="0" dirty="0">
                <a:ln>
                  <a:noFill/>
                </a:ln>
                <a:solidFill>
                  <a:schemeClr val="tx1"/>
                </a:solidFill>
                <a:effectLst/>
                <a:latin typeface="Arial" panose="020B0604020202020204" pitchFamily="34" charset="0"/>
              </a:rPr>
              <a:t>Template Method Pattern</a:t>
            </a:r>
            <a:endParaRPr kumimoji="0" lang="en-US" altLang="zh-TW"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buFontTx/>
              <a:buChar char="•"/>
            </a:pPr>
            <a:r>
              <a:rPr kumimoji="0" lang="zh-TW" altLang="zh-TW" i="0" u="none" strike="noStrike" cap="none" normalizeH="0" baseline="0" dirty="0">
                <a:ln>
                  <a:noFill/>
                </a:ln>
                <a:solidFill>
                  <a:schemeClr val="tx1"/>
                </a:solidFill>
                <a:effectLst/>
                <a:latin typeface="Arial" panose="020B0604020202020204" pitchFamily="34" charset="0"/>
              </a:rPr>
              <a:t>Service Pattern</a:t>
            </a:r>
            <a:endParaRPr lang="en-US" altLang="zh-TW" dirty="0"/>
          </a:p>
        </p:txBody>
      </p:sp>
      <p:pic>
        <p:nvPicPr>
          <p:cNvPr id="12" name="圖片 11">
            <a:extLst>
              <a:ext uri="{FF2B5EF4-FFF2-40B4-BE49-F238E27FC236}">
                <a16:creationId xmlns:a16="http://schemas.microsoft.com/office/drawing/2014/main" id="{678D9714-FBC3-61E5-115E-9CEE4C11D5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28345" y="3369577"/>
            <a:ext cx="3925455" cy="2882460"/>
          </a:xfrm>
          <a:prstGeom prst="rect">
            <a:avLst/>
          </a:prstGeom>
        </p:spPr>
      </p:pic>
    </p:spTree>
    <p:extLst>
      <p:ext uri="{BB962C8B-B14F-4D97-AF65-F5344CB8AC3E}">
        <p14:creationId xmlns:p14="http://schemas.microsoft.com/office/powerpoint/2010/main" val="33717278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20012B-A976-349D-9838-F3F9B407A01B}"/>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AE2CCEF6-797E-93AF-9631-24B3D17320BC}"/>
              </a:ext>
            </a:extLst>
          </p:cNvPr>
          <p:cNvSpPr>
            <a:spLocks noGrp="1"/>
          </p:cNvSpPr>
          <p:nvPr>
            <p:ph type="title"/>
          </p:nvPr>
        </p:nvSpPr>
        <p:spPr/>
        <p:txBody>
          <a:bodyPr/>
          <a:lstStyle/>
          <a:p>
            <a:r>
              <a:rPr lang="en-US" altLang="zh-TW" dirty="0"/>
              <a:t>Tools to write games</a:t>
            </a:r>
            <a:endParaRPr lang="zh-TW" altLang="en-US" dirty="0"/>
          </a:p>
        </p:txBody>
      </p:sp>
      <p:pic>
        <p:nvPicPr>
          <p:cNvPr id="100" name="圖片 99">
            <a:extLst>
              <a:ext uri="{FF2B5EF4-FFF2-40B4-BE49-F238E27FC236}">
                <a16:creationId xmlns:a16="http://schemas.microsoft.com/office/drawing/2014/main" id="{98C0A267-432A-EB31-CB57-D263C5D3D0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199" y="2369392"/>
            <a:ext cx="4775235" cy="3722111"/>
          </a:xfrm>
          <a:prstGeom prst="rect">
            <a:avLst/>
          </a:prstGeom>
        </p:spPr>
      </p:pic>
      <p:pic>
        <p:nvPicPr>
          <p:cNvPr id="9" name="圖片 8">
            <a:extLst>
              <a:ext uri="{FF2B5EF4-FFF2-40B4-BE49-F238E27FC236}">
                <a16:creationId xmlns:a16="http://schemas.microsoft.com/office/drawing/2014/main" id="{2D60E5FD-4BDC-3920-C072-B9C603629D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2442" y="2743658"/>
            <a:ext cx="1370684" cy="1370684"/>
          </a:xfrm>
          <a:prstGeom prst="rect">
            <a:avLst/>
          </a:prstGeom>
        </p:spPr>
      </p:pic>
      <p:pic>
        <p:nvPicPr>
          <p:cNvPr id="4" name="圖片 3">
            <a:extLst>
              <a:ext uri="{FF2B5EF4-FFF2-40B4-BE49-F238E27FC236}">
                <a16:creationId xmlns:a16="http://schemas.microsoft.com/office/drawing/2014/main" id="{EC7206AB-D365-C804-2E2F-B962543C14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55795" y="1717590"/>
            <a:ext cx="6032954" cy="1303604"/>
          </a:xfrm>
          <a:prstGeom prst="rect">
            <a:avLst/>
          </a:prstGeom>
        </p:spPr>
      </p:pic>
      <p:pic>
        <p:nvPicPr>
          <p:cNvPr id="15" name="圖片 14">
            <a:extLst>
              <a:ext uri="{FF2B5EF4-FFF2-40B4-BE49-F238E27FC236}">
                <a16:creationId xmlns:a16="http://schemas.microsoft.com/office/drawing/2014/main" id="{2FFA9369-9A8F-B2EE-D793-35865F19E96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18631" y="3421787"/>
            <a:ext cx="2025510" cy="1974873"/>
          </a:xfrm>
          <a:prstGeom prst="rect">
            <a:avLst/>
          </a:prstGeom>
        </p:spPr>
      </p:pic>
      <p:pic>
        <p:nvPicPr>
          <p:cNvPr id="5" name="內容版面配置區 4">
            <a:extLst>
              <a:ext uri="{FF2B5EF4-FFF2-40B4-BE49-F238E27FC236}">
                <a16:creationId xmlns:a16="http://schemas.microsoft.com/office/drawing/2014/main" id="{5774BC82-BD70-86E8-B350-5C08C87184D7}"/>
              </a:ext>
            </a:extLst>
          </p:cNvPr>
          <p:cNvPicPr>
            <a:picLocks noGrp="1" noChangeAspect="1"/>
          </p:cNvPicPr>
          <p:nvPr>
            <p:ph idx="1"/>
          </p:nvPr>
        </p:nvPicPr>
        <p:blipFill>
          <a:blip r:embed="rId6">
            <a:extLst>
              <a:ext uri="{28A0092B-C50C-407E-A947-70E740481C1C}">
                <a14:useLocalDpi xmlns:a14="http://schemas.microsoft.com/office/drawing/2010/main" val="0"/>
              </a:ext>
            </a:extLst>
          </a:blip>
          <a:stretch>
            <a:fillRect/>
          </a:stretch>
        </p:blipFill>
        <p:spPr>
          <a:xfrm>
            <a:off x="6096000" y="3428999"/>
            <a:ext cx="2631677" cy="2631677"/>
          </a:xfrm>
        </p:spPr>
      </p:pic>
    </p:spTree>
    <p:extLst>
      <p:ext uri="{BB962C8B-B14F-4D97-AF65-F5344CB8AC3E}">
        <p14:creationId xmlns:p14="http://schemas.microsoft.com/office/powerpoint/2010/main" val="26993973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圖片 7">
            <a:extLst>
              <a:ext uri="{FF2B5EF4-FFF2-40B4-BE49-F238E27FC236}">
                <a16:creationId xmlns:a16="http://schemas.microsoft.com/office/drawing/2014/main" id="{6F7D90BE-3DF7-EBDD-9A5A-AC72015A03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41527" y="3377842"/>
            <a:ext cx="3782016" cy="2126522"/>
          </a:xfrm>
          <a:prstGeom prst="rect">
            <a:avLst/>
          </a:prstGeom>
        </p:spPr>
      </p:pic>
      <p:sp>
        <p:nvSpPr>
          <p:cNvPr id="2" name="標題 1">
            <a:extLst>
              <a:ext uri="{FF2B5EF4-FFF2-40B4-BE49-F238E27FC236}">
                <a16:creationId xmlns:a16="http://schemas.microsoft.com/office/drawing/2014/main" id="{E8F93B65-8B6F-35E3-07D8-CBDC345FF0AE}"/>
              </a:ext>
            </a:extLst>
          </p:cNvPr>
          <p:cNvSpPr>
            <a:spLocks noGrp="1"/>
          </p:cNvSpPr>
          <p:nvPr>
            <p:ph type="title"/>
          </p:nvPr>
        </p:nvSpPr>
        <p:spPr/>
        <p:txBody>
          <a:bodyPr/>
          <a:lstStyle/>
          <a:p>
            <a:r>
              <a:rPr lang="en-US" altLang="zh-TW" dirty="0"/>
              <a:t>Tools to write games</a:t>
            </a:r>
            <a:endParaRPr lang="zh-TW" altLang="en-US" dirty="0"/>
          </a:p>
        </p:txBody>
      </p:sp>
      <p:pic>
        <p:nvPicPr>
          <p:cNvPr id="13" name="圖片 12">
            <a:extLst>
              <a:ext uri="{FF2B5EF4-FFF2-40B4-BE49-F238E27FC236}">
                <a16:creationId xmlns:a16="http://schemas.microsoft.com/office/drawing/2014/main" id="{BD44EE5C-7F94-201C-BF48-D3352131D5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30319" y="954520"/>
            <a:ext cx="4175863" cy="2348923"/>
          </a:xfrm>
          <a:prstGeom prst="rect">
            <a:avLst/>
          </a:prstGeom>
        </p:spPr>
      </p:pic>
      <p:pic>
        <p:nvPicPr>
          <p:cNvPr id="11" name="圖片 10">
            <a:extLst>
              <a:ext uri="{FF2B5EF4-FFF2-40B4-BE49-F238E27FC236}">
                <a16:creationId xmlns:a16="http://schemas.microsoft.com/office/drawing/2014/main" id="{31BAE3C7-F2AA-D8BE-B218-87E75F3F1F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93418" y="396875"/>
            <a:ext cx="1755631" cy="2340841"/>
          </a:xfrm>
          <a:prstGeom prst="rect">
            <a:avLst/>
          </a:prstGeom>
        </p:spPr>
      </p:pic>
      <p:pic>
        <p:nvPicPr>
          <p:cNvPr id="101" name="Picture 35">
            <a:extLst>
              <a:ext uri="{FF2B5EF4-FFF2-40B4-BE49-F238E27FC236}">
                <a16:creationId xmlns:a16="http://schemas.microsoft.com/office/drawing/2014/main" id="{BA8866D4-74D1-4EE8-BD3B-98C8DF656F7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8200" y="1690688"/>
            <a:ext cx="5516554" cy="3888076"/>
          </a:xfrm>
          <a:prstGeom prst="rect">
            <a:avLst/>
          </a:prstGeom>
        </p:spPr>
      </p:pic>
      <p:pic>
        <p:nvPicPr>
          <p:cNvPr id="5" name="內容版面配置區 4">
            <a:extLst>
              <a:ext uri="{FF2B5EF4-FFF2-40B4-BE49-F238E27FC236}">
                <a16:creationId xmlns:a16="http://schemas.microsoft.com/office/drawing/2014/main" id="{644A46FE-2843-BE8D-B214-FFE3408F7496}"/>
              </a:ext>
            </a:extLst>
          </p:cNvPr>
          <p:cNvPicPr>
            <a:picLocks noGrp="1" noChangeAspect="1"/>
          </p:cNvPicPr>
          <p:nvPr>
            <p:ph idx="1"/>
          </p:nvPr>
        </p:nvPicPr>
        <p:blipFill>
          <a:blip r:embed="rId6">
            <a:extLst>
              <a:ext uri="{28A0092B-C50C-407E-A947-70E740481C1C}">
                <a14:useLocalDpi xmlns:a14="http://schemas.microsoft.com/office/drawing/2010/main" val="0"/>
              </a:ext>
            </a:extLst>
          </a:blip>
          <a:stretch>
            <a:fillRect/>
          </a:stretch>
        </p:blipFill>
        <p:spPr>
          <a:xfrm>
            <a:off x="3615981" y="2737716"/>
            <a:ext cx="1604498" cy="1942701"/>
          </a:xfrm>
        </p:spPr>
      </p:pic>
    </p:spTree>
    <p:extLst>
      <p:ext uri="{BB962C8B-B14F-4D97-AF65-F5344CB8AC3E}">
        <p14:creationId xmlns:p14="http://schemas.microsoft.com/office/powerpoint/2010/main" val="37143505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E51AFB-A553-24F9-D8B4-1BFE796991B3}"/>
            </a:ext>
          </a:extLst>
        </p:cNvPr>
        <p:cNvGrpSpPr/>
        <p:nvPr/>
      </p:nvGrpSpPr>
      <p:grpSpPr>
        <a:xfrm>
          <a:off x="0" y="0"/>
          <a:ext cx="0" cy="0"/>
          <a:chOff x="0" y="0"/>
          <a:chExt cx="0" cy="0"/>
        </a:xfrm>
      </p:grpSpPr>
      <p:pic>
        <p:nvPicPr>
          <p:cNvPr id="60" name="Picture 6">
            <a:extLst>
              <a:ext uri="{FF2B5EF4-FFF2-40B4-BE49-F238E27FC236}">
                <a16:creationId xmlns:a16="http://schemas.microsoft.com/office/drawing/2014/main" id="{6083087A-AD46-8E95-85C7-CAE569DED051}"/>
              </a:ext>
            </a:extLst>
          </p:cNvPr>
          <p:cNvPicPr>
            <a:picLocks noChangeAspect="1"/>
          </p:cNvPicPr>
          <p:nvPr/>
        </p:nvPicPr>
        <p:blipFill>
          <a:blip r:embed="rId2">
            <a:extLst>
              <a:ext uri="{28A0092B-C50C-407E-A947-70E740481C1C}">
                <a14:useLocalDpi xmlns:a14="http://schemas.microsoft.com/office/drawing/2010/main" val="0"/>
              </a:ext>
            </a:extLst>
          </a:blip>
          <a:srcRect l="14253" r="10835"/>
          <a:stretch/>
        </p:blipFill>
        <p:spPr>
          <a:xfrm>
            <a:off x="838199" y="1690688"/>
            <a:ext cx="5340927" cy="3992566"/>
          </a:xfrm>
          <a:prstGeom prst="rect">
            <a:avLst/>
          </a:prstGeom>
        </p:spPr>
      </p:pic>
      <p:sp>
        <p:nvSpPr>
          <p:cNvPr id="2" name="標題 1">
            <a:extLst>
              <a:ext uri="{FF2B5EF4-FFF2-40B4-BE49-F238E27FC236}">
                <a16:creationId xmlns:a16="http://schemas.microsoft.com/office/drawing/2014/main" id="{265340EF-0EF8-4787-540C-AF7954DF2B3F}"/>
              </a:ext>
            </a:extLst>
          </p:cNvPr>
          <p:cNvSpPr>
            <a:spLocks noGrp="1"/>
          </p:cNvSpPr>
          <p:nvPr>
            <p:ph type="title"/>
          </p:nvPr>
        </p:nvSpPr>
        <p:spPr/>
        <p:txBody>
          <a:bodyPr/>
          <a:lstStyle/>
          <a:p>
            <a:r>
              <a:rPr lang="en-US" altLang="zh-TW" dirty="0"/>
              <a:t>Tools to write games</a:t>
            </a:r>
            <a:endParaRPr lang="zh-TW" altLang="en-US" dirty="0"/>
          </a:p>
        </p:txBody>
      </p:sp>
      <p:pic>
        <p:nvPicPr>
          <p:cNvPr id="7" name="圖片 6">
            <a:extLst>
              <a:ext uri="{FF2B5EF4-FFF2-40B4-BE49-F238E27FC236}">
                <a16:creationId xmlns:a16="http://schemas.microsoft.com/office/drawing/2014/main" id="{A61E650F-D715-CDDE-AD27-1E968883B1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9739" y="3254340"/>
            <a:ext cx="1571946" cy="1571946"/>
          </a:xfrm>
          <a:prstGeom prst="rect">
            <a:avLst/>
          </a:prstGeom>
        </p:spPr>
      </p:pic>
      <p:pic>
        <p:nvPicPr>
          <p:cNvPr id="5" name="圖片 4">
            <a:extLst>
              <a:ext uri="{FF2B5EF4-FFF2-40B4-BE49-F238E27FC236}">
                <a16:creationId xmlns:a16="http://schemas.microsoft.com/office/drawing/2014/main" id="{33602A36-D878-B620-7BB6-BD0917E489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80369" y="2004725"/>
            <a:ext cx="3657055" cy="3650282"/>
          </a:xfrm>
          <a:prstGeom prst="rect">
            <a:avLst/>
          </a:prstGeom>
        </p:spPr>
      </p:pic>
    </p:spTree>
    <p:extLst>
      <p:ext uri="{BB962C8B-B14F-4D97-AF65-F5344CB8AC3E}">
        <p14:creationId xmlns:p14="http://schemas.microsoft.com/office/powerpoint/2010/main" val="10791662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5D327D2-2C4E-BBAE-57C9-FF1AF7A522BB}"/>
              </a:ext>
            </a:extLst>
          </p:cNvPr>
          <p:cNvSpPr>
            <a:spLocks noGrp="1"/>
          </p:cNvSpPr>
          <p:nvPr>
            <p:ph type="title"/>
          </p:nvPr>
        </p:nvSpPr>
        <p:spPr/>
        <p:txBody>
          <a:bodyPr/>
          <a:lstStyle/>
          <a:p>
            <a:r>
              <a:rPr lang="en-US" altLang="zh-TW" dirty="0"/>
              <a:t>Before we start…</a:t>
            </a:r>
            <a:endParaRPr lang="zh-TW" altLang="en-US" dirty="0"/>
          </a:p>
        </p:txBody>
      </p:sp>
      <p:sp>
        <p:nvSpPr>
          <p:cNvPr id="7" name="內容版面配置區 6">
            <a:extLst>
              <a:ext uri="{FF2B5EF4-FFF2-40B4-BE49-F238E27FC236}">
                <a16:creationId xmlns:a16="http://schemas.microsoft.com/office/drawing/2014/main" id="{0A4CDA42-4BF9-6783-DF04-EF7180A8DCF7}"/>
              </a:ext>
            </a:extLst>
          </p:cNvPr>
          <p:cNvSpPr>
            <a:spLocks noGrp="1"/>
          </p:cNvSpPr>
          <p:nvPr>
            <p:ph idx="1"/>
          </p:nvPr>
        </p:nvSpPr>
        <p:spPr/>
        <p:txBody>
          <a:bodyPr>
            <a:normAutofit/>
          </a:bodyPr>
          <a:lstStyle/>
          <a:p>
            <a:r>
              <a:rPr lang="en-US" altLang="zh-TW" dirty="0"/>
              <a:t>I assert you never touch game making and someone who have ever loved you</a:t>
            </a:r>
          </a:p>
          <a:p>
            <a:r>
              <a:rPr lang="en-US" altLang="zh-TW" dirty="0"/>
              <a:t>I only worked (and is currently working) on a project before, feel okay to tell me that I’m a loser</a:t>
            </a:r>
          </a:p>
          <a:p>
            <a:r>
              <a:rPr lang="en-US" altLang="zh-TW" dirty="0"/>
              <a:t>Questions can have various answers and different approaches, feel free to tell me that my method is as dumb as I am</a:t>
            </a:r>
          </a:p>
          <a:p>
            <a:r>
              <a:rPr lang="en-US" altLang="zh-TW" dirty="0"/>
              <a:t>Still many things I haven’t figure out on my own, I might not be able to gives a perfect answer (and feel right to say that my answer is shit)</a:t>
            </a:r>
          </a:p>
          <a:p>
            <a:r>
              <a:rPr lang="en-US" altLang="zh-TW" dirty="0"/>
              <a:t>Anyways, I’m not professional, you are encouraged to say GFYS</a:t>
            </a:r>
            <a:endParaRPr lang="zh-TW" altLang="en-US" dirty="0"/>
          </a:p>
        </p:txBody>
      </p:sp>
    </p:spTree>
    <p:extLst>
      <p:ext uri="{BB962C8B-B14F-4D97-AF65-F5344CB8AC3E}">
        <p14:creationId xmlns:p14="http://schemas.microsoft.com/office/powerpoint/2010/main" val="560636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 calcmode="lin" valueType="num">
                                      <p:cBhvr additive="base">
                                        <p:cTn id="13"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 calcmode="lin" valueType="num">
                                      <p:cBhvr additive="base">
                                        <p:cTn id="19"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anim calcmode="lin" valueType="num">
                                      <p:cBhvr additive="base">
                                        <p:cTn id="25"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7">
                                            <p:txEl>
                                              <p:pRg st="4" end="4"/>
                                            </p:txEl>
                                          </p:spTgt>
                                        </p:tgtEl>
                                        <p:attrNameLst>
                                          <p:attrName>style.visibility</p:attrName>
                                        </p:attrNameLst>
                                      </p:cBhvr>
                                      <p:to>
                                        <p:strVal val="visible"/>
                                      </p:to>
                                    </p:set>
                                    <p:anim calcmode="lin" valueType="num">
                                      <p:cBhvr additive="base">
                                        <p:cTn id="31"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22EA628-0CC8-8D91-6EE4-6DDAF3E40AC0}"/>
              </a:ext>
            </a:extLst>
          </p:cNvPr>
          <p:cNvSpPr>
            <a:spLocks noGrp="1"/>
          </p:cNvSpPr>
          <p:nvPr>
            <p:ph type="title"/>
          </p:nvPr>
        </p:nvSpPr>
        <p:spPr/>
        <p:txBody>
          <a:bodyPr/>
          <a:lstStyle/>
          <a:p>
            <a:r>
              <a:rPr lang="en-US" altLang="zh-TW" dirty="0"/>
              <a:t>Steps on make first game…</a:t>
            </a:r>
            <a:endParaRPr lang="zh-TW" altLang="en-US" dirty="0"/>
          </a:p>
        </p:txBody>
      </p:sp>
      <p:sp>
        <p:nvSpPr>
          <p:cNvPr id="3" name="內容版面配置區 2">
            <a:extLst>
              <a:ext uri="{FF2B5EF4-FFF2-40B4-BE49-F238E27FC236}">
                <a16:creationId xmlns:a16="http://schemas.microsoft.com/office/drawing/2014/main" id="{E816DFB0-D167-44DC-03AA-93B186667424}"/>
              </a:ext>
            </a:extLst>
          </p:cNvPr>
          <p:cNvSpPr>
            <a:spLocks noGrp="1"/>
          </p:cNvSpPr>
          <p:nvPr>
            <p:ph idx="1"/>
          </p:nvPr>
        </p:nvSpPr>
        <p:spPr>
          <a:xfrm>
            <a:off x="838200" y="1825625"/>
            <a:ext cx="7183725" cy="4351338"/>
          </a:xfrm>
        </p:spPr>
        <p:txBody>
          <a:bodyPr/>
          <a:lstStyle/>
          <a:p>
            <a:r>
              <a:rPr lang="en-US" altLang="zh-TW" dirty="0"/>
              <a:t>Start things simple</a:t>
            </a:r>
          </a:p>
          <a:p>
            <a:r>
              <a:rPr lang="en-US" altLang="zh-TW" dirty="0"/>
              <a:t>You don’t make whole Genshin Impact at first (Neither do </a:t>
            </a:r>
            <a:r>
              <a:rPr lang="en-US" altLang="zh-TW" dirty="0" err="1"/>
              <a:t>MiHoYo</a:t>
            </a:r>
            <a:r>
              <a:rPr lang="en-US" altLang="zh-TW" dirty="0"/>
              <a:t>)</a:t>
            </a:r>
          </a:p>
          <a:p>
            <a:r>
              <a:rPr lang="en-US" altLang="zh-TW" dirty="0"/>
              <a:t>Set a small target (e.g. Flappy Bird, Chess)</a:t>
            </a:r>
          </a:p>
          <a:p>
            <a:endParaRPr lang="zh-TW" altLang="en-US" dirty="0"/>
          </a:p>
        </p:txBody>
      </p:sp>
      <p:pic>
        <p:nvPicPr>
          <p:cNvPr id="5" name="圖片 4">
            <a:extLst>
              <a:ext uri="{FF2B5EF4-FFF2-40B4-BE49-F238E27FC236}">
                <a16:creationId xmlns:a16="http://schemas.microsoft.com/office/drawing/2014/main" id="{7CFCF2B9-FE57-894C-90FF-0F2E0595B3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05053" y="1825625"/>
            <a:ext cx="3426691" cy="3998473"/>
          </a:xfrm>
          <a:prstGeom prst="rect">
            <a:avLst/>
          </a:prstGeom>
        </p:spPr>
      </p:pic>
      <p:pic>
        <p:nvPicPr>
          <p:cNvPr id="9" name="圖片 8">
            <a:extLst>
              <a:ext uri="{FF2B5EF4-FFF2-40B4-BE49-F238E27FC236}">
                <a16:creationId xmlns:a16="http://schemas.microsoft.com/office/drawing/2014/main" id="{F9C49247-4DA1-4B7A-E1C3-0C26CEFA5C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8435" y="3429000"/>
            <a:ext cx="3426691" cy="2030632"/>
          </a:xfrm>
          <a:prstGeom prst="rect">
            <a:avLst/>
          </a:prstGeom>
        </p:spPr>
      </p:pic>
    </p:spTree>
    <p:extLst>
      <p:ext uri="{BB962C8B-B14F-4D97-AF65-F5344CB8AC3E}">
        <p14:creationId xmlns:p14="http://schemas.microsoft.com/office/powerpoint/2010/main" val="705738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inVertical)">
                                      <p:cBhvr>
                                        <p:cTn id="12" dur="500"/>
                                        <p:tgtEl>
                                          <p:spTgt spid="3">
                                            <p:txEl>
                                              <p:pRg st="1" end="1"/>
                                            </p:txEl>
                                          </p:spTgt>
                                        </p:tgtEl>
                                      </p:cBhvr>
                                    </p:animEffec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barn(inVertical)">
                                      <p:cBhvr>
                                        <p:cTn id="21"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D5C9BFC-56F3-FAC6-8ED0-9DB4463F754C}"/>
              </a:ext>
            </a:extLst>
          </p:cNvPr>
          <p:cNvSpPr>
            <a:spLocks noGrp="1"/>
          </p:cNvSpPr>
          <p:nvPr>
            <p:ph type="title"/>
          </p:nvPr>
        </p:nvSpPr>
        <p:spPr/>
        <p:txBody>
          <a:bodyPr/>
          <a:lstStyle/>
          <a:p>
            <a:r>
              <a:rPr lang="en-US" altLang="zh-TW" dirty="0"/>
              <a:t>Identify what to write</a:t>
            </a:r>
            <a:endParaRPr lang="zh-TW" altLang="en-US" dirty="0"/>
          </a:p>
        </p:txBody>
      </p:sp>
      <p:sp>
        <p:nvSpPr>
          <p:cNvPr id="3" name="內容版面配置區 2">
            <a:extLst>
              <a:ext uri="{FF2B5EF4-FFF2-40B4-BE49-F238E27FC236}">
                <a16:creationId xmlns:a16="http://schemas.microsoft.com/office/drawing/2014/main" id="{58766130-53D7-B2FE-0811-624DE92D25F7}"/>
              </a:ext>
            </a:extLst>
          </p:cNvPr>
          <p:cNvSpPr>
            <a:spLocks noGrp="1"/>
          </p:cNvSpPr>
          <p:nvPr>
            <p:ph idx="1"/>
          </p:nvPr>
        </p:nvSpPr>
        <p:spPr>
          <a:xfrm>
            <a:off x="838200" y="1825625"/>
            <a:ext cx="10515600" cy="834015"/>
          </a:xfrm>
        </p:spPr>
        <p:txBody>
          <a:bodyPr/>
          <a:lstStyle/>
          <a:p>
            <a:r>
              <a:rPr lang="en-US" altLang="zh-TW" dirty="0"/>
              <a:t>e.g. Flappy Bird</a:t>
            </a:r>
            <a:endParaRPr lang="zh-TW" altLang="en-US" dirty="0"/>
          </a:p>
        </p:txBody>
      </p:sp>
      <p:sp>
        <p:nvSpPr>
          <p:cNvPr id="4" name="矩形 3">
            <a:extLst>
              <a:ext uri="{FF2B5EF4-FFF2-40B4-BE49-F238E27FC236}">
                <a16:creationId xmlns:a16="http://schemas.microsoft.com/office/drawing/2014/main" id="{16DA7314-B930-4083-D2DB-798EF9B26AE5}"/>
              </a:ext>
            </a:extLst>
          </p:cNvPr>
          <p:cNvSpPr/>
          <p:nvPr/>
        </p:nvSpPr>
        <p:spPr>
          <a:xfrm>
            <a:off x="8083712" y="2659640"/>
            <a:ext cx="3270089" cy="62648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How would it end</a:t>
            </a:r>
          </a:p>
        </p:txBody>
      </p:sp>
      <p:sp>
        <p:nvSpPr>
          <p:cNvPr id="5" name="矩形 4">
            <a:extLst>
              <a:ext uri="{FF2B5EF4-FFF2-40B4-BE49-F238E27FC236}">
                <a16:creationId xmlns:a16="http://schemas.microsoft.com/office/drawing/2014/main" id="{286CE138-3708-25A8-9460-F69D200F367C}"/>
              </a:ext>
            </a:extLst>
          </p:cNvPr>
          <p:cNvSpPr/>
          <p:nvPr/>
        </p:nvSpPr>
        <p:spPr>
          <a:xfrm>
            <a:off x="4460956" y="2659640"/>
            <a:ext cx="3270089" cy="62648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How would it process</a:t>
            </a:r>
          </a:p>
        </p:txBody>
      </p:sp>
      <p:sp>
        <p:nvSpPr>
          <p:cNvPr id="6" name="矩形 5">
            <a:extLst>
              <a:ext uri="{FF2B5EF4-FFF2-40B4-BE49-F238E27FC236}">
                <a16:creationId xmlns:a16="http://schemas.microsoft.com/office/drawing/2014/main" id="{5B213324-70F8-9E74-D4E1-AB899EE41FB7}"/>
              </a:ext>
            </a:extLst>
          </p:cNvPr>
          <p:cNvSpPr/>
          <p:nvPr/>
        </p:nvSpPr>
        <p:spPr>
          <a:xfrm>
            <a:off x="838200" y="2659640"/>
            <a:ext cx="3270089" cy="62648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How would it start</a:t>
            </a:r>
          </a:p>
        </p:txBody>
      </p:sp>
      <p:pic>
        <p:nvPicPr>
          <p:cNvPr id="8" name="圖片 7">
            <a:extLst>
              <a:ext uri="{FF2B5EF4-FFF2-40B4-BE49-F238E27FC236}">
                <a16:creationId xmlns:a16="http://schemas.microsoft.com/office/drawing/2014/main" id="{0B7056BE-5B04-E8D4-D9FC-6F5E43E6A8D4}"/>
              </a:ext>
            </a:extLst>
          </p:cNvPr>
          <p:cNvPicPr>
            <a:picLocks noChangeAspect="1"/>
          </p:cNvPicPr>
          <p:nvPr/>
        </p:nvPicPr>
        <p:blipFill>
          <a:blip r:embed="rId2"/>
          <a:stretch>
            <a:fillRect/>
          </a:stretch>
        </p:blipFill>
        <p:spPr>
          <a:xfrm>
            <a:off x="838200" y="3491634"/>
            <a:ext cx="3270089" cy="1839425"/>
          </a:xfrm>
          <a:prstGeom prst="rect">
            <a:avLst/>
          </a:prstGeom>
        </p:spPr>
      </p:pic>
      <p:pic>
        <p:nvPicPr>
          <p:cNvPr id="10" name="圖片 9">
            <a:extLst>
              <a:ext uri="{FF2B5EF4-FFF2-40B4-BE49-F238E27FC236}">
                <a16:creationId xmlns:a16="http://schemas.microsoft.com/office/drawing/2014/main" id="{C7A16BDF-879D-9813-062F-5B63D7931092}"/>
              </a:ext>
            </a:extLst>
          </p:cNvPr>
          <p:cNvPicPr>
            <a:picLocks noChangeAspect="1"/>
          </p:cNvPicPr>
          <p:nvPr/>
        </p:nvPicPr>
        <p:blipFill>
          <a:blip r:embed="rId3"/>
          <a:stretch>
            <a:fillRect/>
          </a:stretch>
        </p:blipFill>
        <p:spPr>
          <a:xfrm>
            <a:off x="4460956" y="3491634"/>
            <a:ext cx="3270088" cy="1839425"/>
          </a:xfrm>
          <a:prstGeom prst="rect">
            <a:avLst/>
          </a:prstGeom>
        </p:spPr>
      </p:pic>
      <p:pic>
        <p:nvPicPr>
          <p:cNvPr id="12" name="圖片 11">
            <a:extLst>
              <a:ext uri="{FF2B5EF4-FFF2-40B4-BE49-F238E27FC236}">
                <a16:creationId xmlns:a16="http://schemas.microsoft.com/office/drawing/2014/main" id="{F40FBB0D-8156-3369-F85A-BEE24CAE6A33}"/>
              </a:ext>
            </a:extLst>
          </p:cNvPr>
          <p:cNvPicPr>
            <a:picLocks noChangeAspect="1"/>
          </p:cNvPicPr>
          <p:nvPr/>
        </p:nvPicPr>
        <p:blipFill>
          <a:blip r:embed="rId4"/>
          <a:stretch>
            <a:fillRect/>
          </a:stretch>
        </p:blipFill>
        <p:spPr>
          <a:xfrm>
            <a:off x="8083711" y="3491634"/>
            <a:ext cx="3270088" cy="1839425"/>
          </a:xfrm>
          <a:prstGeom prst="rect">
            <a:avLst/>
          </a:prstGeom>
        </p:spPr>
      </p:pic>
    </p:spTree>
    <p:extLst>
      <p:ext uri="{BB962C8B-B14F-4D97-AF65-F5344CB8AC3E}">
        <p14:creationId xmlns:p14="http://schemas.microsoft.com/office/powerpoint/2010/main" val="1132418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2000"/>
                                        <p:tgtEl>
                                          <p:spTgt spid="8"/>
                                        </p:tgtEl>
                                      </p:cBhvr>
                                    </p:animEffect>
                                  </p:childTnLst>
                                </p:cTn>
                              </p:par>
                              <p:par>
                                <p:cTn id="8" presetID="1"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circle(in)">
                                      <p:cBhvr>
                                        <p:cTn id="14" dur="2000"/>
                                        <p:tgtEl>
                                          <p:spTgt spid="10"/>
                                        </p:tgtEl>
                                      </p:cBhvr>
                                    </p:animEffect>
                                  </p:childTnLst>
                                </p:cTn>
                              </p:par>
                              <p:par>
                                <p:cTn id="15" presetID="1"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6" presetClass="entr" presetSubtype="16"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circle(in)">
                                      <p:cBhvr>
                                        <p:cTn id="21" dur="2000"/>
                                        <p:tgtEl>
                                          <p:spTgt spid="12"/>
                                        </p:tgtEl>
                                      </p:cBhvr>
                                    </p:animEffect>
                                  </p:childTnLst>
                                </p:cTn>
                              </p:par>
                              <p:par>
                                <p:cTn id="22" presetID="1" presetClass="entr" presetSubtype="0" fill="hold" grpId="0" nodeType="withEffect">
                                  <p:stCondLst>
                                    <p:cond delay="0"/>
                                  </p:stCondLst>
                                  <p:childTnLst>
                                    <p:set>
                                      <p:cBhvr>
                                        <p:cTn id="23"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86094C-E8DF-0528-68EC-EA5C67F37EB4}"/>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C04C4DFF-B2E7-D323-4C6D-040DAAF97957}"/>
              </a:ext>
            </a:extLst>
          </p:cNvPr>
          <p:cNvSpPr>
            <a:spLocks noGrp="1"/>
          </p:cNvSpPr>
          <p:nvPr>
            <p:ph type="title"/>
          </p:nvPr>
        </p:nvSpPr>
        <p:spPr/>
        <p:txBody>
          <a:bodyPr/>
          <a:lstStyle/>
          <a:p>
            <a:r>
              <a:rPr lang="en-US" altLang="zh-TW" dirty="0"/>
              <a:t>Identify what to write</a:t>
            </a:r>
            <a:endParaRPr lang="zh-TW" altLang="en-US" dirty="0"/>
          </a:p>
        </p:txBody>
      </p:sp>
      <p:sp>
        <p:nvSpPr>
          <p:cNvPr id="3" name="內容版面配置區 2">
            <a:extLst>
              <a:ext uri="{FF2B5EF4-FFF2-40B4-BE49-F238E27FC236}">
                <a16:creationId xmlns:a16="http://schemas.microsoft.com/office/drawing/2014/main" id="{4441D8F2-F446-8A0A-2357-C960322169AB}"/>
              </a:ext>
            </a:extLst>
          </p:cNvPr>
          <p:cNvSpPr>
            <a:spLocks noGrp="1"/>
          </p:cNvSpPr>
          <p:nvPr>
            <p:ph idx="1"/>
          </p:nvPr>
        </p:nvSpPr>
        <p:spPr>
          <a:xfrm>
            <a:off x="838200" y="1825625"/>
            <a:ext cx="10515600" cy="834015"/>
          </a:xfrm>
        </p:spPr>
        <p:txBody>
          <a:bodyPr/>
          <a:lstStyle/>
          <a:p>
            <a:r>
              <a:rPr lang="en-US" altLang="zh-TW" dirty="0"/>
              <a:t>e.g. Flappy Bird</a:t>
            </a:r>
            <a:endParaRPr lang="zh-TW" altLang="en-US" dirty="0"/>
          </a:p>
        </p:txBody>
      </p:sp>
      <p:sp>
        <p:nvSpPr>
          <p:cNvPr id="13" name="矩形 12">
            <a:extLst>
              <a:ext uri="{FF2B5EF4-FFF2-40B4-BE49-F238E27FC236}">
                <a16:creationId xmlns:a16="http://schemas.microsoft.com/office/drawing/2014/main" id="{B65BB17B-4D99-F79B-29FC-5E76704B43CA}"/>
              </a:ext>
            </a:extLst>
          </p:cNvPr>
          <p:cNvSpPr/>
          <p:nvPr/>
        </p:nvSpPr>
        <p:spPr>
          <a:xfrm>
            <a:off x="8083711" y="3571876"/>
            <a:ext cx="3270089" cy="274579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How would we display score</a:t>
            </a:r>
          </a:p>
          <a:p>
            <a:pPr algn="ctr"/>
            <a:r>
              <a:rPr lang="en-US" altLang="zh-TW" dirty="0">
                <a:solidFill>
                  <a:schemeClr val="tx1"/>
                </a:solidFill>
              </a:rPr>
              <a:t>Maybe we can replay?</a:t>
            </a:r>
          </a:p>
          <a:p>
            <a:pPr algn="ctr"/>
            <a:r>
              <a:rPr lang="en-US" altLang="zh-TW" dirty="0">
                <a:solidFill>
                  <a:schemeClr val="tx1"/>
                </a:solidFill>
              </a:rPr>
              <a:t>What info would we store? (e.g. highest score)</a:t>
            </a:r>
          </a:p>
        </p:txBody>
      </p:sp>
      <p:sp>
        <p:nvSpPr>
          <p:cNvPr id="14" name="矩形 13">
            <a:extLst>
              <a:ext uri="{FF2B5EF4-FFF2-40B4-BE49-F238E27FC236}">
                <a16:creationId xmlns:a16="http://schemas.microsoft.com/office/drawing/2014/main" id="{FC0B3965-8744-3247-8655-2385FD1851F7}"/>
              </a:ext>
            </a:extLst>
          </p:cNvPr>
          <p:cNvSpPr/>
          <p:nvPr/>
        </p:nvSpPr>
        <p:spPr>
          <a:xfrm>
            <a:off x="4460955" y="3571876"/>
            <a:ext cx="3270089" cy="274579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What input we should listen to?</a:t>
            </a:r>
          </a:p>
          <a:p>
            <a:pPr algn="ctr"/>
            <a:r>
              <a:rPr lang="en-US" altLang="zh-TW" dirty="0">
                <a:solidFill>
                  <a:schemeClr val="tx1"/>
                </a:solidFill>
              </a:rPr>
              <a:t>Gravity and Adding Force</a:t>
            </a:r>
          </a:p>
          <a:p>
            <a:pPr algn="ctr"/>
            <a:r>
              <a:rPr lang="en-US" altLang="zh-TW" dirty="0">
                <a:solidFill>
                  <a:schemeClr val="tx1"/>
                </a:solidFill>
              </a:rPr>
              <a:t>Collision on scene object hit</a:t>
            </a:r>
          </a:p>
        </p:txBody>
      </p:sp>
      <p:sp>
        <p:nvSpPr>
          <p:cNvPr id="15" name="矩形 14">
            <a:extLst>
              <a:ext uri="{FF2B5EF4-FFF2-40B4-BE49-F238E27FC236}">
                <a16:creationId xmlns:a16="http://schemas.microsoft.com/office/drawing/2014/main" id="{E16C3C62-2B97-2D66-4C32-C3B497FC4C7B}"/>
              </a:ext>
            </a:extLst>
          </p:cNvPr>
          <p:cNvSpPr/>
          <p:nvPr/>
        </p:nvSpPr>
        <p:spPr>
          <a:xfrm>
            <a:off x="838199" y="3571876"/>
            <a:ext cx="3270089" cy="274579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How would player play the game?</a:t>
            </a:r>
          </a:p>
          <a:p>
            <a:pPr algn="ctr"/>
            <a:r>
              <a:rPr lang="en-US" altLang="zh-TW" dirty="0">
                <a:solidFill>
                  <a:schemeClr val="tx1"/>
                </a:solidFill>
              </a:rPr>
              <a:t>What info would player see before game start?</a:t>
            </a:r>
          </a:p>
        </p:txBody>
      </p:sp>
      <p:sp>
        <p:nvSpPr>
          <p:cNvPr id="16" name="矩形 15">
            <a:extLst>
              <a:ext uri="{FF2B5EF4-FFF2-40B4-BE49-F238E27FC236}">
                <a16:creationId xmlns:a16="http://schemas.microsoft.com/office/drawing/2014/main" id="{7B2459EC-674E-6B3B-0188-BEE0508FAD2F}"/>
              </a:ext>
            </a:extLst>
          </p:cNvPr>
          <p:cNvSpPr/>
          <p:nvPr/>
        </p:nvSpPr>
        <p:spPr>
          <a:xfrm>
            <a:off x="8083712" y="2659640"/>
            <a:ext cx="3270089" cy="62648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How would it end</a:t>
            </a:r>
          </a:p>
        </p:txBody>
      </p:sp>
      <p:sp>
        <p:nvSpPr>
          <p:cNvPr id="17" name="矩形 16">
            <a:extLst>
              <a:ext uri="{FF2B5EF4-FFF2-40B4-BE49-F238E27FC236}">
                <a16:creationId xmlns:a16="http://schemas.microsoft.com/office/drawing/2014/main" id="{CD8A0799-9C93-2769-81A4-4D6AF572422C}"/>
              </a:ext>
            </a:extLst>
          </p:cNvPr>
          <p:cNvSpPr/>
          <p:nvPr/>
        </p:nvSpPr>
        <p:spPr>
          <a:xfrm>
            <a:off x="4460956" y="2659640"/>
            <a:ext cx="3270089" cy="62648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How would it process</a:t>
            </a:r>
          </a:p>
        </p:txBody>
      </p:sp>
      <p:sp>
        <p:nvSpPr>
          <p:cNvPr id="18" name="矩形 17">
            <a:extLst>
              <a:ext uri="{FF2B5EF4-FFF2-40B4-BE49-F238E27FC236}">
                <a16:creationId xmlns:a16="http://schemas.microsoft.com/office/drawing/2014/main" id="{556B3E2F-C292-52D2-4E1A-661D4FE892D0}"/>
              </a:ext>
            </a:extLst>
          </p:cNvPr>
          <p:cNvSpPr/>
          <p:nvPr/>
        </p:nvSpPr>
        <p:spPr>
          <a:xfrm>
            <a:off x="838200" y="2659640"/>
            <a:ext cx="3270089" cy="62648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How would it start</a:t>
            </a:r>
          </a:p>
        </p:txBody>
      </p:sp>
    </p:spTree>
    <p:extLst>
      <p:ext uri="{BB962C8B-B14F-4D97-AF65-F5344CB8AC3E}">
        <p14:creationId xmlns:p14="http://schemas.microsoft.com/office/powerpoint/2010/main" val="9299505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744F05-AD80-5B2F-C1D7-C7C3772414FB}"/>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84FD5C56-D3B9-BDE8-3E67-8105DA152455}"/>
              </a:ext>
            </a:extLst>
          </p:cNvPr>
          <p:cNvSpPr>
            <a:spLocks noGrp="1"/>
          </p:cNvSpPr>
          <p:nvPr>
            <p:ph type="title"/>
          </p:nvPr>
        </p:nvSpPr>
        <p:spPr/>
        <p:txBody>
          <a:bodyPr/>
          <a:lstStyle/>
          <a:p>
            <a:r>
              <a:rPr lang="en-US" altLang="zh-TW" dirty="0"/>
              <a:t>Identify what to write</a:t>
            </a:r>
            <a:endParaRPr lang="zh-TW" altLang="en-US" dirty="0"/>
          </a:p>
        </p:txBody>
      </p:sp>
      <p:sp>
        <p:nvSpPr>
          <p:cNvPr id="3" name="內容版面配置區 2">
            <a:extLst>
              <a:ext uri="{FF2B5EF4-FFF2-40B4-BE49-F238E27FC236}">
                <a16:creationId xmlns:a16="http://schemas.microsoft.com/office/drawing/2014/main" id="{1B52DFDC-FD30-69D1-3A0E-325E00CD50E9}"/>
              </a:ext>
            </a:extLst>
          </p:cNvPr>
          <p:cNvSpPr>
            <a:spLocks noGrp="1"/>
          </p:cNvSpPr>
          <p:nvPr>
            <p:ph idx="1"/>
          </p:nvPr>
        </p:nvSpPr>
        <p:spPr>
          <a:xfrm>
            <a:off x="838200" y="1825625"/>
            <a:ext cx="10515600" cy="834015"/>
          </a:xfrm>
        </p:spPr>
        <p:txBody>
          <a:bodyPr/>
          <a:lstStyle/>
          <a:p>
            <a:r>
              <a:rPr lang="en-US" altLang="zh-TW" dirty="0"/>
              <a:t>e.g. My own cases</a:t>
            </a:r>
            <a:endParaRPr lang="zh-TW" altLang="en-US" dirty="0"/>
          </a:p>
        </p:txBody>
      </p:sp>
      <p:sp>
        <p:nvSpPr>
          <p:cNvPr id="13" name="矩形 12">
            <a:extLst>
              <a:ext uri="{FF2B5EF4-FFF2-40B4-BE49-F238E27FC236}">
                <a16:creationId xmlns:a16="http://schemas.microsoft.com/office/drawing/2014/main" id="{B9042249-B506-E8E2-36A8-6EAB00FE8B1E}"/>
              </a:ext>
            </a:extLst>
          </p:cNvPr>
          <p:cNvSpPr/>
          <p:nvPr/>
        </p:nvSpPr>
        <p:spPr>
          <a:xfrm>
            <a:off x="8083711" y="3571876"/>
            <a:ext cx="3270089" cy="274579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tLang="zh-TW" dirty="0">
              <a:solidFill>
                <a:schemeClr val="tx1"/>
              </a:solidFill>
            </a:endParaRPr>
          </a:p>
        </p:txBody>
      </p:sp>
      <p:sp>
        <p:nvSpPr>
          <p:cNvPr id="14" name="矩形 13">
            <a:extLst>
              <a:ext uri="{FF2B5EF4-FFF2-40B4-BE49-F238E27FC236}">
                <a16:creationId xmlns:a16="http://schemas.microsoft.com/office/drawing/2014/main" id="{918CF93E-9A6D-34D3-FB37-6FF8E23CDC46}"/>
              </a:ext>
            </a:extLst>
          </p:cNvPr>
          <p:cNvSpPr/>
          <p:nvPr/>
        </p:nvSpPr>
        <p:spPr>
          <a:xfrm>
            <a:off x="4460955" y="3571876"/>
            <a:ext cx="3270089" cy="274579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tLang="zh-TW" dirty="0">
              <a:solidFill>
                <a:schemeClr val="tx1"/>
              </a:solidFill>
            </a:endParaRPr>
          </a:p>
        </p:txBody>
      </p:sp>
      <p:sp>
        <p:nvSpPr>
          <p:cNvPr id="15" name="矩形 14">
            <a:extLst>
              <a:ext uri="{FF2B5EF4-FFF2-40B4-BE49-F238E27FC236}">
                <a16:creationId xmlns:a16="http://schemas.microsoft.com/office/drawing/2014/main" id="{82FF4240-9C8C-BA46-8D83-3845B5A11C39}"/>
              </a:ext>
            </a:extLst>
          </p:cNvPr>
          <p:cNvSpPr/>
          <p:nvPr/>
        </p:nvSpPr>
        <p:spPr>
          <a:xfrm>
            <a:off x="838199" y="3571876"/>
            <a:ext cx="3270089" cy="274579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tLang="zh-TW" dirty="0">
              <a:solidFill>
                <a:schemeClr val="tx1"/>
              </a:solidFill>
            </a:endParaRPr>
          </a:p>
        </p:txBody>
      </p:sp>
      <p:sp>
        <p:nvSpPr>
          <p:cNvPr id="16" name="矩形 15">
            <a:extLst>
              <a:ext uri="{FF2B5EF4-FFF2-40B4-BE49-F238E27FC236}">
                <a16:creationId xmlns:a16="http://schemas.microsoft.com/office/drawing/2014/main" id="{634285BC-47A9-9F1B-DE03-F2D26F331207}"/>
              </a:ext>
            </a:extLst>
          </p:cNvPr>
          <p:cNvSpPr/>
          <p:nvPr/>
        </p:nvSpPr>
        <p:spPr>
          <a:xfrm>
            <a:off x="8083712" y="2659640"/>
            <a:ext cx="3270089" cy="62648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How would it end</a:t>
            </a:r>
          </a:p>
        </p:txBody>
      </p:sp>
      <p:sp>
        <p:nvSpPr>
          <p:cNvPr id="17" name="矩形 16">
            <a:extLst>
              <a:ext uri="{FF2B5EF4-FFF2-40B4-BE49-F238E27FC236}">
                <a16:creationId xmlns:a16="http://schemas.microsoft.com/office/drawing/2014/main" id="{AB9F7F35-E72A-815D-70B6-389A100106F5}"/>
              </a:ext>
            </a:extLst>
          </p:cNvPr>
          <p:cNvSpPr/>
          <p:nvPr/>
        </p:nvSpPr>
        <p:spPr>
          <a:xfrm>
            <a:off x="4460956" y="2659640"/>
            <a:ext cx="3270089" cy="62648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How would it process</a:t>
            </a:r>
          </a:p>
        </p:txBody>
      </p:sp>
      <p:sp>
        <p:nvSpPr>
          <p:cNvPr id="18" name="矩形 17">
            <a:extLst>
              <a:ext uri="{FF2B5EF4-FFF2-40B4-BE49-F238E27FC236}">
                <a16:creationId xmlns:a16="http://schemas.microsoft.com/office/drawing/2014/main" id="{46CE29A9-7A60-F6A0-3D0D-B773DE4F2D03}"/>
              </a:ext>
            </a:extLst>
          </p:cNvPr>
          <p:cNvSpPr/>
          <p:nvPr/>
        </p:nvSpPr>
        <p:spPr>
          <a:xfrm>
            <a:off x="838200" y="2659640"/>
            <a:ext cx="3270089" cy="62648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How would it start</a:t>
            </a:r>
          </a:p>
        </p:txBody>
      </p:sp>
      <p:pic>
        <p:nvPicPr>
          <p:cNvPr id="5" name="圖片 4">
            <a:extLst>
              <a:ext uri="{FF2B5EF4-FFF2-40B4-BE49-F238E27FC236}">
                <a16:creationId xmlns:a16="http://schemas.microsoft.com/office/drawing/2014/main" id="{3B168524-6022-B3A9-E715-AD5FB412CAA7}"/>
              </a:ext>
            </a:extLst>
          </p:cNvPr>
          <p:cNvPicPr>
            <a:picLocks noChangeAspect="1"/>
          </p:cNvPicPr>
          <p:nvPr/>
        </p:nvPicPr>
        <p:blipFill>
          <a:blip r:embed="rId2"/>
          <a:stretch>
            <a:fillRect/>
          </a:stretch>
        </p:blipFill>
        <p:spPr>
          <a:xfrm>
            <a:off x="9171709" y="424657"/>
            <a:ext cx="2182092" cy="2182092"/>
          </a:xfrm>
          <a:prstGeom prst="rect">
            <a:avLst/>
          </a:prstGeom>
        </p:spPr>
      </p:pic>
    </p:spTree>
    <p:extLst>
      <p:ext uri="{BB962C8B-B14F-4D97-AF65-F5344CB8AC3E}">
        <p14:creationId xmlns:p14="http://schemas.microsoft.com/office/powerpoint/2010/main" val="40166639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2CE87CE-7F94-3C6D-543A-C047C77B57D7}"/>
              </a:ext>
            </a:extLst>
          </p:cNvPr>
          <p:cNvSpPr>
            <a:spLocks noGrp="1"/>
          </p:cNvSpPr>
          <p:nvPr>
            <p:ph type="title"/>
          </p:nvPr>
        </p:nvSpPr>
        <p:spPr/>
        <p:txBody>
          <a:bodyPr/>
          <a:lstStyle/>
          <a:p>
            <a:r>
              <a:rPr lang="en-US" altLang="zh-TW" dirty="0"/>
              <a:t>Why OOP/Software Engineering matter</a:t>
            </a:r>
            <a:endParaRPr lang="zh-TW" altLang="en-US" dirty="0"/>
          </a:p>
        </p:txBody>
      </p:sp>
      <p:sp>
        <p:nvSpPr>
          <p:cNvPr id="3" name="內容版面配置區 2">
            <a:extLst>
              <a:ext uri="{FF2B5EF4-FFF2-40B4-BE49-F238E27FC236}">
                <a16:creationId xmlns:a16="http://schemas.microsoft.com/office/drawing/2014/main" id="{CD3E854C-A48E-0DED-102A-9810F938CC49}"/>
              </a:ext>
            </a:extLst>
          </p:cNvPr>
          <p:cNvSpPr>
            <a:spLocks noGrp="1"/>
          </p:cNvSpPr>
          <p:nvPr>
            <p:ph idx="1"/>
          </p:nvPr>
        </p:nvSpPr>
        <p:spPr/>
        <p:txBody>
          <a:bodyPr>
            <a:normAutofit fontScale="92500"/>
          </a:bodyPr>
          <a:lstStyle/>
          <a:p>
            <a:r>
              <a:rPr lang="en-US" altLang="zh-TW" dirty="0"/>
              <a:t>SOLID</a:t>
            </a:r>
          </a:p>
          <a:p>
            <a:pPr lvl="1"/>
            <a:r>
              <a:rPr lang="en-US" altLang="zh-TW" dirty="0"/>
              <a:t>Single responsibility</a:t>
            </a:r>
          </a:p>
          <a:p>
            <a:pPr lvl="1"/>
            <a:r>
              <a:rPr lang="en-US" altLang="zh-TW" dirty="0"/>
              <a:t>Open–closed</a:t>
            </a:r>
          </a:p>
          <a:p>
            <a:pPr lvl="1"/>
            <a:r>
              <a:rPr lang="en-US" altLang="zh-TW" dirty="0" err="1"/>
              <a:t>Liskov</a:t>
            </a:r>
            <a:r>
              <a:rPr lang="en-US" altLang="zh-TW" dirty="0"/>
              <a:t> substitution</a:t>
            </a:r>
          </a:p>
          <a:p>
            <a:pPr lvl="1"/>
            <a:r>
              <a:rPr lang="en-US" altLang="zh-TW" dirty="0"/>
              <a:t>Interface segregation</a:t>
            </a:r>
          </a:p>
          <a:p>
            <a:pPr lvl="1"/>
            <a:r>
              <a:rPr lang="en-US" altLang="zh-TW" dirty="0"/>
              <a:t>Dependency inversion</a:t>
            </a:r>
            <a:endParaRPr lang="zh-TW" altLang="en-US" dirty="0"/>
          </a:p>
          <a:p>
            <a:r>
              <a:rPr lang="en-US" altLang="zh-TW" dirty="0"/>
              <a:t>On a small scale, these don’t matter</a:t>
            </a:r>
          </a:p>
          <a:p>
            <a:r>
              <a:rPr lang="en-US" altLang="zh-TW" dirty="0"/>
              <a:t>In recent years, more OOP are introducing into Unity (e.g. Input System)</a:t>
            </a:r>
          </a:p>
          <a:p>
            <a:r>
              <a:rPr lang="en-US" altLang="zh-TW" dirty="0"/>
              <a:t>Translations: Fetch similar shit and put together</a:t>
            </a:r>
          </a:p>
          <a:p>
            <a:r>
              <a:rPr lang="en-US" altLang="zh-TW" dirty="0"/>
              <a:t>Another translations: You don’t take responsibility on other’s code</a:t>
            </a:r>
          </a:p>
        </p:txBody>
      </p:sp>
      <p:pic>
        <p:nvPicPr>
          <p:cNvPr id="8" name="圖片 7">
            <a:extLst>
              <a:ext uri="{FF2B5EF4-FFF2-40B4-BE49-F238E27FC236}">
                <a16:creationId xmlns:a16="http://schemas.microsoft.com/office/drawing/2014/main" id="{E843A346-D715-64A0-B181-49167FD2686B}"/>
              </a:ext>
            </a:extLst>
          </p:cNvPr>
          <p:cNvPicPr>
            <a:picLocks noChangeAspect="1"/>
          </p:cNvPicPr>
          <p:nvPr/>
        </p:nvPicPr>
        <p:blipFill>
          <a:blip r:embed="rId3"/>
          <a:stretch>
            <a:fillRect/>
          </a:stretch>
        </p:blipFill>
        <p:spPr>
          <a:xfrm>
            <a:off x="6519651" y="1825625"/>
            <a:ext cx="4834150" cy="2723371"/>
          </a:xfrm>
          <a:prstGeom prst="rect">
            <a:avLst/>
          </a:prstGeom>
        </p:spPr>
      </p:pic>
    </p:spTree>
    <p:extLst>
      <p:ext uri="{BB962C8B-B14F-4D97-AF65-F5344CB8AC3E}">
        <p14:creationId xmlns:p14="http://schemas.microsoft.com/office/powerpoint/2010/main" val="2743522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wipe(down)">
                                      <p:cBhvr>
                                        <p:cTn id="13" dur="500"/>
                                        <p:tgtEl>
                                          <p:spTgt spid="3">
                                            <p:txEl>
                                              <p:pRg st="2" end="2"/>
                                            </p:txEl>
                                          </p:spTgt>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wipe(down)">
                                      <p:cBhvr>
                                        <p:cTn id="16" dur="500"/>
                                        <p:tgtEl>
                                          <p:spTgt spid="3">
                                            <p:txEl>
                                              <p:pRg st="3" end="3"/>
                                            </p:txEl>
                                          </p:spTgt>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wipe(down)">
                                      <p:cBhvr>
                                        <p:cTn id="19" dur="500"/>
                                        <p:tgtEl>
                                          <p:spTgt spid="3">
                                            <p:txEl>
                                              <p:pRg st="4" end="4"/>
                                            </p:txEl>
                                          </p:spTgt>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wipe(down)">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wipe(down)">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down)">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wipe(down)">
                                      <p:cBhvr>
                                        <p:cTn id="37" dur="500"/>
                                        <p:tgtEl>
                                          <p:spTgt spid="3">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wipe(down)">
                                      <p:cBhvr>
                                        <p:cTn id="4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CED86DD-A53F-A739-95BB-BDD53B87A24E}"/>
              </a:ext>
            </a:extLst>
          </p:cNvPr>
          <p:cNvSpPr>
            <a:spLocks noGrp="1"/>
          </p:cNvSpPr>
          <p:nvPr>
            <p:ph type="title"/>
          </p:nvPr>
        </p:nvSpPr>
        <p:spPr/>
        <p:txBody>
          <a:bodyPr/>
          <a:lstStyle/>
          <a:p>
            <a:r>
              <a:rPr lang="en-US" altLang="zh-TW" dirty="0"/>
              <a:t>Epilogue</a:t>
            </a:r>
            <a:endParaRPr lang="zh-TW" altLang="en-US" dirty="0"/>
          </a:p>
        </p:txBody>
      </p:sp>
      <p:sp>
        <p:nvSpPr>
          <p:cNvPr id="3" name="內容版面配置區 2">
            <a:extLst>
              <a:ext uri="{FF2B5EF4-FFF2-40B4-BE49-F238E27FC236}">
                <a16:creationId xmlns:a16="http://schemas.microsoft.com/office/drawing/2014/main" id="{1C264843-74D6-493E-8E70-9C86C89B4AEB}"/>
              </a:ext>
            </a:extLst>
          </p:cNvPr>
          <p:cNvSpPr>
            <a:spLocks noGrp="1"/>
          </p:cNvSpPr>
          <p:nvPr>
            <p:ph idx="1"/>
          </p:nvPr>
        </p:nvSpPr>
        <p:spPr/>
        <p:txBody>
          <a:bodyPr/>
          <a:lstStyle/>
          <a:p>
            <a:r>
              <a:rPr lang="en-US" altLang="zh-TW" dirty="0"/>
              <a:t>Start things simple</a:t>
            </a:r>
          </a:p>
          <a:p>
            <a:r>
              <a:rPr lang="en-US" altLang="zh-TW" dirty="0"/>
              <a:t>Identify what your need is</a:t>
            </a:r>
          </a:p>
          <a:p>
            <a:r>
              <a:rPr lang="en-US" altLang="zh-TW" dirty="0"/>
              <a:t>Learning OOP/Software Engineering would help, but it just optional</a:t>
            </a:r>
            <a:r>
              <a:rPr lang="zh-TW" altLang="en-US" dirty="0"/>
              <a:t> </a:t>
            </a:r>
            <a:r>
              <a:rPr lang="en-US" altLang="zh-TW" dirty="0"/>
              <a:t>at start (You eventually would felt need it as project scale goes up)</a:t>
            </a:r>
          </a:p>
          <a:p>
            <a:r>
              <a:rPr lang="en-US" altLang="zh-TW" dirty="0"/>
              <a:t>And most important</a:t>
            </a:r>
          </a:p>
          <a:p>
            <a:r>
              <a:rPr lang="en-US" altLang="zh-TW" sz="4000" dirty="0"/>
              <a:t>Do it everyday, you little piece of potato</a:t>
            </a:r>
          </a:p>
          <a:p>
            <a:endParaRPr lang="zh-TW" altLang="en-US" dirty="0"/>
          </a:p>
        </p:txBody>
      </p:sp>
      <p:pic>
        <p:nvPicPr>
          <p:cNvPr id="6" name="圖片 5">
            <a:extLst>
              <a:ext uri="{FF2B5EF4-FFF2-40B4-BE49-F238E27FC236}">
                <a16:creationId xmlns:a16="http://schemas.microsoft.com/office/drawing/2014/main" id="{D7B6BCB2-945C-FE4B-85A6-CBF55A42F4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365125"/>
            <a:ext cx="5124090" cy="2359217"/>
          </a:xfrm>
          <a:prstGeom prst="rect">
            <a:avLst/>
          </a:prstGeom>
        </p:spPr>
      </p:pic>
    </p:spTree>
    <p:extLst>
      <p:ext uri="{BB962C8B-B14F-4D97-AF65-F5344CB8AC3E}">
        <p14:creationId xmlns:p14="http://schemas.microsoft.com/office/powerpoint/2010/main" val="139311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6"/>
                                        </p:tgtEl>
                                        <p:attrNameLst>
                                          <p:attrName>style.visibility</p:attrName>
                                        </p:attrNameLst>
                                      </p:cBhvr>
                                      <p:to>
                                        <p:strVal val="visible"/>
                                      </p:to>
                                    </p:set>
                                    <p:anim calcmode="lin" valueType="num">
                                      <p:cBhvr additive="base">
                                        <p:cTn id="35" dur="500" fill="hold"/>
                                        <p:tgtEl>
                                          <p:spTgt spid="6"/>
                                        </p:tgtEl>
                                        <p:attrNameLst>
                                          <p:attrName>ppt_x</p:attrName>
                                        </p:attrNameLst>
                                      </p:cBhvr>
                                      <p:tavLst>
                                        <p:tav tm="0">
                                          <p:val>
                                            <p:strVal val="#ppt_x"/>
                                          </p:val>
                                        </p:tav>
                                        <p:tav tm="100000">
                                          <p:val>
                                            <p:strVal val="#ppt_x"/>
                                          </p:val>
                                        </p:tav>
                                      </p:tavLst>
                                    </p:anim>
                                    <p:anim calcmode="lin" valueType="num">
                                      <p:cBhvr additive="base">
                                        <p:cTn id="3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9428064-2AE7-CA4D-61AC-0099301D311E}"/>
              </a:ext>
            </a:extLst>
          </p:cNvPr>
          <p:cNvSpPr>
            <a:spLocks noGrp="1"/>
          </p:cNvSpPr>
          <p:nvPr>
            <p:ph type="title"/>
          </p:nvPr>
        </p:nvSpPr>
        <p:spPr/>
        <p:txBody>
          <a:bodyPr/>
          <a:lstStyle/>
          <a:p>
            <a:r>
              <a:rPr lang="en-US" altLang="zh-TW" dirty="0"/>
              <a:t>Q &amp; A</a:t>
            </a:r>
            <a:endParaRPr lang="zh-TW" altLang="en-US" dirty="0"/>
          </a:p>
        </p:txBody>
      </p:sp>
      <p:sp>
        <p:nvSpPr>
          <p:cNvPr id="3" name="文字版面配置區 2">
            <a:extLst>
              <a:ext uri="{FF2B5EF4-FFF2-40B4-BE49-F238E27FC236}">
                <a16:creationId xmlns:a16="http://schemas.microsoft.com/office/drawing/2014/main" id="{0559BC37-4927-DE7B-4E08-F7FACE0AE716}"/>
              </a:ext>
            </a:extLst>
          </p:cNvPr>
          <p:cNvSpPr>
            <a:spLocks noGrp="1"/>
          </p:cNvSpPr>
          <p:nvPr>
            <p:ph type="body" idx="1"/>
          </p:nvPr>
        </p:nvSpPr>
        <p:spPr/>
        <p:txBody>
          <a:bodyPr/>
          <a:lstStyle/>
          <a:p>
            <a:endParaRPr lang="zh-TW" altLang="en-US" dirty="0"/>
          </a:p>
        </p:txBody>
      </p:sp>
      <p:pic>
        <p:nvPicPr>
          <p:cNvPr id="19" name="Picture 18">
            <a:extLst>
              <a:ext uri="{FF2B5EF4-FFF2-40B4-BE49-F238E27FC236}">
                <a16:creationId xmlns:a16="http://schemas.microsoft.com/office/drawing/2014/main" id="{D31F0AE7-F7C5-2367-7189-64362989CB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56804" y="768350"/>
            <a:ext cx="7990645" cy="5321300"/>
          </a:xfrm>
          <a:prstGeom prst="rect">
            <a:avLst/>
          </a:prstGeom>
        </p:spPr>
      </p:pic>
    </p:spTree>
    <p:extLst>
      <p:ext uri="{BB962C8B-B14F-4D97-AF65-F5344CB8AC3E}">
        <p14:creationId xmlns:p14="http://schemas.microsoft.com/office/powerpoint/2010/main" val="24902711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A81170B-6B46-0FD1-1B7E-A80266677AA9}"/>
              </a:ext>
            </a:extLst>
          </p:cNvPr>
          <p:cNvSpPr>
            <a:spLocks noGrp="1"/>
          </p:cNvSpPr>
          <p:nvPr>
            <p:ph type="title"/>
          </p:nvPr>
        </p:nvSpPr>
        <p:spPr/>
        <p:txBody>
          <a:bodyPr/>
          <a:lstStyle/>
          <a:p>
            <a:r>
              <a:rPr lang="en-US" altLang="zh-TW" dirty="0"/>
              <a:t>Prologue</a:t>
            </a:r>
            <a:endParaRPr lang="zh-TW" altLang="en-US" dirty="0"/>
          </a:p>
        </p:txBody>
      </p:sp>
      <p:sp>
        <p:nvSpPr>
          <p:cNvPr id="3" name="內容版面配置區 2">
            <a:extLst>
              <a:ext uri="{FF2B5EF4-FFF2-40B4-BE49-F238E27FC236}">
                <a16:creationId xmlns:a16="http://schemas.microsoft.com/office/drawing/2014/main" id="{DFC8E924-2861-1C18-CF48-242983710DB9}"/>
              </a:ext>
            </a:extLst>
          </p:cNvPr>
          <p:cNvSpPr>
            <a:spLocks noGrp="1"/>
          </p:cNvSpPr>
          <p:nvPr>
            <p:ph idx="1"/>
          </p:nvPr>
        </p:nvSpPr>
        <p:spPr>
          <a:xfrm>
            <a:off x="838200" y="1825625"/>
            <a:ext cx="7937741" cy="4351338"/>
          </a:xfrm>
        </p:spPr>
        <p:txBody>
          <a:bodyPr/>
          <a:lstStyle/>
          <a:p>
            <a:r>
              <a:rPr lang="en-US" altLang="zh-TW" dirty="0"/>
              <a:t>Q1: The least needed person in a small group of game develop</a:t>
            </a:r>
          </a:p>
          <a:p>
            <a:r>
              <a:rPr lang="en-US" altLang="zh-TW" dirty="0"/>
              <a:t>Answers: Programmer (You)</a:t>
            </a:r>
          </a:p>
          <a:p>
            <a:r>
              <a:rPr lang="en-US" altLang="zh-TW" dirty="0"/>
              <a:t>Reasons:</a:t>
            </a:r>
          </a:p>
          <a:p>
            <a:pPr lvl="1"/>
            <a:r>
              <a:rPr lang="en-US" altLang="zh-TW" dirty="0"/>
              <a:t>At small scales, some Game Designer can do it</a:t>
            </a:r>
          </a:p>
          <a:p>
            <a:pPr lvl="1"/>
            <a:r>
              <a:rPr lang="en-US" altLang="zh-TW" dirty="0"/>
              <a:t>At relative bigger scales, still can be done if no complex things get around</a:t>
            </a:r>
          </a:p>
          <a:p>
            <a:pPr lvl="1"/>
            <a:r>
              <a:rPr lang="en-US" altLang="zh-TW" dirty="0"/>
              <a:t>Non-programmer-friendly engines like </a:t>
            </a:r>
            <a:r>
              <a:rPr lang="en-US" altLang="zh-TW" dirty="0" err="1"/>
              <a:t>GameMaker</a:t>
            </a:r>
            <a:endParaRPr lang="en-US" altLang="zh-TW" dirty="0"/>
          </a:p>
          <a:p>
            <a:pPr lvl="1"/>
            <a:r>
              <a:rPr lang="en-US" altLang="zh-TW" dirty="0"/>
              <a:t>AI (Not likely if things get bigger or buggier)</a:t>
            </a:r>
          </a:p>
        </p:txBody>
      </p:sp>
      <p:pic>
        <p:nvPicPr>
          <p:cNvPr id="6" name="圖片 5">
            <a:extLst>
              <a:ext uri="{FF2B5EF4-FFF2-40B4-BE49-F238E27FC236}">
                <a16:creationId xmlns:a16="http://schemas.microsoft.com/office/drawing/2014/main" id="{DA021000-FB5A-331B-5F33-EAAB8156F2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5432538"/>
            <a:ext cx="4574309" cy="1365137"/>
          </a:xfrm>
          <a:prstGeom prst="rect">
            <a:avLst/>
          </a:prstGeom>
        </p:spPr>
      </p:pic>
      <p:pic>
        <p:nvPicPr>
          <p:cNvPr id="7" name="圖片 6">
            <a:extLst>
              <a:ext uri="{FF2B5EF4-FFF2-40B4-BE49-F238E27FC236}">
                <a16:creationId xmlns:a16="http://schemas.microsoft.com/office/drawing/2014/main" id="{761441CC-AABF-90AC-D34D-D0678179446E}"/>
              </a:ext>
            </a:extLst>
          </p:cNvPr>
          <p:cNvPicPr>
            <a:picLocks noChangeAspect="1"/>
          </p:cNvPicPr>
          <p:nvPr/>
        </p:nvPicPr>
        <p:blipFill>
          <a:blip r:embed="rId4">
            <a:extLst>
              <a:ext uri="{28A0092B-C50C-407E-A947-70E740481C1C}">
                <a14:useLocalDpi xmlns:a14="http://schemas.microsoft.com/office/drawing/2010/main" val="0"/>
              </a:ext>
            </a:extLst>
          </a:blip>
          <a:srcRect b="21510"/>
          <a:stretch/>
        </p:blipFill>
        <p:spPr>
          <a:xfrm>
            <a:off x="8775941" y="0"/>
            <a:ext cx="3416060" cy="4290055"/>
          </a:xfrm>
          <a:prstGeom prst="rect">
            <a:avLst/>
          </a:prstGeom>
        </p:spPr>
      </p:pic>
      <p:pic>
        <p:nvPicPr>
          <p:cNvPr id="9" name="圖片 8">
            <a:extLst>
              <a:ext uri="{FF2B5EF4-FFF2-40B4-BE49-F238E27FC236}">
                <a16:creationId xmlns:a16="http://schemas.microsoft.com/office/drawing/2014/main" id="{3AA6FF83-2665-6B74-CD6F-95F76E34854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75941" y="3441941"/>
            <a:ext cx="3416060" cy="3416060"/>
          </a:xfrm>
          <a:prstGeom prst="rect">
            <a:avLst/>
          </a:prstGeom>
        </p:spPr>
      </p:pic>
    </p:spTree>
    <p:extLst>
      <p:ext uri="{BB962C8B-B14F-4D97-AF65-F5344CB8AC3E}">
        <p14:creationId xmlns:p14="http://schemas.microsoft.com/office/powerpoint/2010/main" val="273367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3">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par>
                                <p:cTn id="27" presetID="12" presetClass="entr" presetSubtype="4" fill="hold" grpId="0" nodeType="with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 calcmode="lin" valueType="num">
                                      <p:cBhvr additive="base">
                                        <p:cTn id="29"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30" dur="500"/>
                                        <p:tgtEl>
                                          <p:spTgt spid="3">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additive="base">
                                        <p:cTn id="35" dur="500" fill="hold"/>
                                        <p:tgtEl>
                                          <p:spTgt spid="9"/>
                                        </p:tgtEl>
                                        <p:attrNameLst>
                                          <p:attrName>ppt_x</p:attrName>
                                        </p:attrNameLst>
                                      </p:cBhvr>
                                      <p:tavLst>
                                        <p:tav tm="0">
                                          <p:val>
                                            <p:strVal val="#ppt_x"/>
                                          </p:val>
                                        </p:tav>
                                        <p:tav tm="100000">
                                          <p:val>
                                            <p:strVal val="#ppt_x"/>
                                          </p:val>
                                        </p:tav>
                                      </p:tavLst>
                                    </p:anim>
                                    <p:anim calcmode="lin" valueType="num">
                                      <p:cBhvr additive="base">
                                        <p:cTn id="36" dur="500" fill="hold"/>
                                        <p:tgtEl>
                                          <p:spTgt spid="9"/>
                                        </p:tgtEl>
                                        <p:attrNameLst>
                                          <p:attrName>ppt_y</p:attrName>
                                        </p:attrNameLst>
                                      </p:cBhvr>
                                      <p:tavLst>
                                        <p:tav tm="0">
                                          <p:val>
                                            <p:strVal val="1+#ppt_h/2"/>
                                          </p:val>
                                        </p:tav>
                                        <p:tav tm="100000">
                                          <p:val>
                                            <p:strVal val="#ppt_y"/>
                                          </p:val>
                                        </p:tav>
                                      </p:tavLst>
                                    </p:anim>
                                  </p:childTnLst>
                                </p:cTn>
                              </p:par>
                              <p:par>
                                <p:cTn id="37" presetID="12" presetClass="entr" presetSubtype="4" fill="hold" grpId="0" nodeType="withEffect">
                                  <p:stCondLst>
                                    <p:cond delay="0"/>
                                  </p:stCondLst>
                                  <p:childTnLst>
                                    <p:set>
                                      <p:cBhvr>
                                        <p:cTn id="38" dur="1" fill="hold">
                                          <p:stCondLst>
                                            <p:cond delay="0"/>
                                          </p:stCondLst>
                                        </p:cTn>
                                        <p:tgtEl>
                                          <p:spTgt spid="3">
                                            <p:txEl>
                                              <p:pRg st="4" end="4"/>
                                            </p:txEl>
                                          </p:spTgt>
                                        </p:tgtEl>
                                        <p:attrNameLst>
                                          <p:attrName>style.visibility</p:attrName>
                                        </p:attrNameLst>
                                      </p:cBhvr>
                                      <p:to>
                                        <p:strVal val="visible"/>
                                      </p:to>
                                    </p:set>
                                    <p:anim calcmode="lin" valueType="num">
                                      <p:cBhvr additive="base">
                                        <p:cTn id="39"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40" dur="500"/>
                                        <p:tgtEl>
                                          <p:spTgt spid="3">
                                            <p:txEl>
                                              <p:pRg st="4" end="4"/>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1" presetClass="entr" presetSubtype="1" fill="hold" nodeType="clickEffect">
                                  <p:stCondLst>
                                    <p:cond delay="0"/>
                                  </p:stCondLst>
                                  <p:childTnLst>
                                    <p:set>
                                      <p:cBhvr>
                                        <p:cTn id="44" dur="1" fill="hold">
                                          <p:stCondLst>
                                            <p:cond delay="0"/>
                                          </p:stCondLst>
                                        </p:cTn>
                                        <p:tgtEl>
                                          <p:spTgt spid="6"/>
                                        </p:tgtEl>
                                        <p:attrNameLst>
                                          <p:attrName>style.visibility</p:attrName>
                                        </p:attrNameLst>
                                      </p:cBhvr>
                                      <p:to>
                                        <p:strVal val="visible"/>
                                      </p:to>
                                    </p:set>
                                    <p:animEffect transition="in" filter="wheel(1)">
                                      <p:cBhvr>
                                        <p:cTn id="45" dur="2000"/>
                                        <p:tgtEl>
                                          <p:spTgt spid="6"/>
                                        </p:tgtEl>
                                      </p:cBhvr>
                                    </p:animEffect>
                                  </p:childTnLst>
                                </p:cTn>
                              </p:par>
                              <p:par>
                                <p:cTn id="46" presetID="12" presetClass="entr" presetSubtype="4" fill="hold" grpId="0" nodeType="withEffect">
                                  <p:stCondLst>
                                    <p:cond delay="0"/>
                                  </p:stCondLst>
                                  <p:childTnLst>
                                    <p:set>
                                      <p:cBhvr>
                                        <p:cTn id="47" dur="1" fill="hold">
                                          <p:stCondLst>
                                            <p:cond delay="0"/>
                                          </p:stCondLst>
                                        </p:cTn>
                                        <p:tgtEl>
                                          <p:spTgt spid="3">
                                            <p:txEl>
                                              <p:pRg st="6" end="6"/>
                                            </p:txEl>
                                          </p:spTgt>
                                        </p:tgtEl>
                                        <p:attrNameLst>
                                          <p:attrName>style.visibility</p:attrName>
                                        </p:attrNameLst>
                                      </p:cBhvr>
                                      <p:to>
                                        <p:strVal val="visible"/>
                                      </p:to>
                                    </p:set>
                                    <p:anim calcmode="lin" valueType="num">
                                      <p:cBhvr additive="base">
                                        <p:cTn id="48" dur="500"/>
                                        <p:tgtEl>
                                          <p:spTgt spid="3">
                                            <p:txEl>
                                              <p:pRg st="6" end="6"/>
                                            </p:txEl>
                                          </p:spTgt>
                                        </p:tgtEl>
                                        <p:attrNameLst>
                                          <p:attrName>ppt_y</p:attrName>
                                        </p:attrNameLst>
                                      </p:cBhvr>
                                      <p:tavLst>
                                        <p:tav tm="0">
                                          <p:val>
                                            <p:strVal val="#ppt_y+#ppt_h*1.125000"/>
                                          </p:val>
                                        </p:tav>
                                        <p:tav tm="100000">
                                          <p:val>
                                            <p:strVal val="#ppt_y"/>
                                          </p:val>
                                        </p:tav>
                                      </p:tavLst>
                                    </p:anim>
                                    <p:animEffect transition="in" filter="wipe(up)">
                                      <p:cBhvr>
                                        <p:cTn id="49" dur="500"/>
                                        <p:tgtEl>
                                          <p:spTgt spid="3">
                                            <p:txEl>
                                              <p:pRg st="6" end="6"/>
                                            </p:txEl>
                                          </p:spTgt>
                                        </p:tgtEl>
                                      </p:cBhvr>
                                    </p:animEffect>
                                  </p:childTnLst>
                                </p:cTn>
                              </p:par>
                              <p:par>
                                <p:cTn id="50" presetID="12" presetClass="entr" presetSubtype="4" fill="hold" grpId="0" nodeType="withEffect">
                                  <p:stCondLst>
                                    <p:cond delay="0"/>
                                  </p:stCondLst>
                                  <p:childTnLst>
                                    <p:set>
                                      <p:cBhvr>
                                        <p:cTn id="51" dur="1" fill="hold">
                                          <p:stCondLst>
                                            <p:cond delay="0"/>
                                          </p:stCondLst>
                                        </p:cTn>
                                        <p:tgtEl>
                                          <p:spTgt spid="3">
                                            <p:txEl>
                                              <p:pRg st="5" end="5"/>
                                            </p:txEl>
                                          </p:spTgt>
                                        </p:tgtEl>
                                        <p:attrNameLst>
                                          <p:attrName>style.visibility</p:attrName>
                                        </p:attrNameLst>
                                      </p:cBhvr>
                                      <p:to>
                                        <p:strVal val="visible"/>
                                      </p:to>
                                    </p:set>
                                    <p:anim calcmode="lin" valueType="num">
                                      <p:cBhvr additive="base">
                                        <p:cTn id="52" dur="500"/>
                                        <p:tgtEl>
                                          <p:spTgt spid="3">
                                            <p:txEl>
                                              <p:pRg st="5" end="5"/>
                                            </p:txEl>
                                          </p:spTgt>
                                        </p:tgtEl>
                                        <p:attrNameLst>
                                          <p:attrName>ppt_y</p:attrName>
                                        </p:attrNameLst>
                                      </p:cBhvr>
                                      <p:tavLst>
                                        <p:tav tm="0">
                                          <p:val>
                                            <p:strVal val="#ppt_y+#ppt_h*1.125000"/>
                                          </p:val>
                                        </p:tav>
                                        <p:tav tm="100000">
                                          <p:val>
                                            <p:strVal val="#ppt_y"/>
                                          </p:val>
                                        </p:tav>
                                      </p:tavLst>
                                    </p:anim>
                                    <p:animEffect transition="in" filter="wipe(up)">
                                      <p:cBhvr>
                                        <p:cTn id="53"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F3F9AFF-A82F-8E8F-7930-329305E0FE23}"/>
              </a:ext>
            </a:extLst>
          </p:cNvPr>
          <p:cNvSpPr>
            <a:spLocks noGrp="1"/>
          </p:cNvSpPr>
          <p:nvPr>
            <p:ph type="title"/>
          </p:nvPr>
        </p:nvSpPr>
        <p:spPr/>
        <p:txBody>
          <a:bodyPr/>
          <a:lstStyle/>
          <a:p>
            <a:r>
              <a:rPr lang="en-US" altLang="zh-TW" dirty="0"/>
              <a:t>Prologue</a:t>
            </a:r>
            <a:endParaRPr lang="zh-TW" altLang="en-US" dirty="0"/>
          </a:p>
        </p:txBody>
      </p:sp>
      <p:sp>
        <p:nvSpPr>
          <p:cNvPr id="4" name="內容版面配置區 3">
            <a:extLst>
              <a:ext uri="{FF2B5EF4-FFF2-40B4-BE49-F238E27FC236}">
                <a16:creationId xmlns:a16="http://schemas.microsoft.com/office/drawing/2014/main" id="{DB778436-277F-05CD-3150-9787CE7FBDD9}"/>
              </a:ext>
            </a:extLst>
          </p:cNvPr>
          <p:cNvSpPr>
            <a:spLocks noGrp="1"/>
          </p:cNvSpPr>
          <p:nvPr>
            <p:ph idx="1"/>
          </p:nvPr>
        </p:nvSpPr>
        <p:spPr/>
        <p:txBody>
          <a:bodyPr/>
          <a:lstStyle/>
          <a:p>
            <a:r>
              <a:rPr lang="en-US" altLang="zh-TW" dirty="0"/>
              <a:t>Q2: Why do people want to make it?</a:t>
            </a:r>
          </a:p>
          <a:p>
            <a:r>
              <a:rPr lang="en-US" altLang="zh-TW" dirty="0"/>
              <a:t>Answers: A lot reasons</a:t>
            </a:r>
            <a:endParaRPr lang="zh-TW" altLang="en-US" dirty="0"/>
          </a:p>
        </p:txBody>
      </p:sp>
      <p:pic>
        <p:nvPicPr>
          <p:cNvPr id="14" name="Picture 13">
            <a:extLst>
              <a:ext uri="{FF2B5EF4-FFF2-40B4-BE49-F238E27FC236}">
                <a16:creationId xmlns:a16="http://schemas.microsoft.com/office/drawing/2014/main" id="{EF6FD3EA-BD3F-F1B9-FAF3-67287A7246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57353" y="2431626"/>
            <a:ext cx="4434647" cy="4426374"/>
          </a:xfrm>
          <a:prstGeom prst="rect">
            <a:avLst/>
          </a:prstGeom>
        </p:spPr>
      </p:pic>
      <p:pic>
        <p:nvPicPr>
          <p:cNvPr id="22" name="Picture 21">
            <a:extLst>
              <a:ext uri="{FF2B5EF4-FFF2-40B4-BE49-F238E27FC236}">
                <a16:creationId xmlns:a16="http://schemas.microsoft.com/office/drawing/2014/main" id="{08912420-C391-71F2-4223-57F16059F95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75" y="4670591"/>
            <a:ext cx="4470569" cy="2188432"/>
          </a:xfrm>
          <a:prstGeom prst="rect">
            <a:avLst/>
          </a:prstGeom>
        </p:spPr>
      </p:pic>
      <p:pic>
        <p:nvPicPr>
          <p:cNvPr id="23" name="Picture 22">
            <a:extLst>
              <a:ext uri="{FF2B5EF4-FFF2-40B4-BE49-F238E27FC236}">
                <a16:creationId xmlns:a16="http://schemas.microsoft.com/office/drawing/2014/main" id="{689D340E-F85B-1E58-73FA-9A38C57F9C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75" y="4089330"/>
            <a:ext cx="4470569" cy="2118920"/>
          </a:xfrm>
          <a:prstGeom prst="rect">
            <a:avLst/>
          </a:prstGeom>
        </p:spPr>
      </p:pic>
      <p:pic>
        <p:nvPicPr>
          <p:cNvPr id="37" name="Picture 34">
            <a:extLst>
              <a:ext uri="{FF2B5EF4-FFF2-40B4-BE49-F238E27FC236}">
                <a16:creationId xmlns:a16="http://schemas.microsoft.com/office/drawing/2014/main" id="{E263252F-BC6A-932C-D740-D87000FEA1D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318426" y="0"/>
            <a:ext cx="2873574" cy="2491768"/>
          </a:xfrm>
          <a:prstGeom prst="rect">
            <a:avLst/>
          </a:prstGeom>
        </p:spPr>
      </p:pic>
      <p:pic>
        <p:nvPicPr>
          <p:cNvPr id="69" name="Picture 17">
            <a:extLst>
              <a:ext uri="{FF2B5EF4-FFF2-40B4-BE49-F238E27FC236}">
                <a16:creationId xmlns:a16="http://schemas.microsoft.com/office/drawing/2014/main" id="{ABB9A4FF-D6C7-D599-13B1-4FE3AABB882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091709" y="0"/>
            <a:ext cx="3101513" cy="1737194"/>
          </a:xfrm>
          <a:prstGeom prst="rect">
            <a:avLst/>
          </a:prstGeom>
        </p:spPr>
      </p:pic>
      <p:pic>
        <p:nvPicPr>
          <p:cNvPr id="84" name="圖片 83">
            <a:extLst>
              <a:ext uri="{FF2B5EF4-FFF2-40B4-BE49-F238E27FC236}">
                <a16:creationId xmlns:a16="http://schemas.microsoft.com/office/drawing/2014/main" id="{532960C1-D960-AF66-7050-5C02A2B9A1A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434648" y="4090510"/>
            <a:ext cx="3743751" cy="2767490"/>
          </a:xfrm>
          <a:prstGeom prst="rect">
            <a:avLst/>
          </a:prstGeom>
        </p:spPr>
      </p:pic>
      <p:pic>
        <p:nvPicPr>
          <p:cNvPr id="57" name="Picture 37">
            <a:extLst>
              <a:ext uri="{FF2B5EF4-FFF2-40B4-BE49-F238E27FC236}">
                <a16:creationId xmlns:a16="http://schemas.microsoft.com/office/drawing/2014/main" id="{C051C6C2-43DF-35CC-E452-14DA7C24B20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849545" y="2067803"/>
            <a:ext cx="3558577" cy="2688850"/>
          </a:xfrm>
          <a:prstGeom prst="rect">
            <a:avLst/>
          </a:prstGeom>
        </p:spPr>
      </p:pic>
      <p:pic>
        <p:nvPicPr>
          <p:cNvPr id="76" name="Picture 28">
            <a:extLst>
              <a:ext uri="{FF2B5EF4-FFF2-40B4-BE49-F238E27FC236}">
                <a16:creationId xmlns:a16="http://schemas.microsoft.com/office/drawing/2014/main" id="{9C93D76E-9DF3-B154-6544-6124F84CE05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099680" y="2751309"/>
            <a:ext cx="3749865" cy="2017183"/>
          </a:xfrm>
          <a:prstGeom prst="rect">
            <a:avLst/>
          </a:prstGeom>
        </p:spPr>
      </p:pic>
      <p:pic>
        <p:nvPicPr>
          <p:cNvPr id="79" name="Picture 3">
            <a:extLst>
              <a:ext uri="{FF2B5EF4-FFF2-40B4-BE49-F238E27FC236}">
                <a16:creationId xmlns:a16="http://schemas.microsoft.com/office/drawing/2014/main" id="{538EA646-CAA0-F4D6-2E0E-F289049485C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137225" y="-5055"/>
            <a:ext cx="2334270" cy="2118920"/>
          </a:xfrm>
          <a:prstGeom prst="rect">
            <a:avLst/>
          </a:prstGeom>
        </p:spPr>
      </p:pic>
    </p:spTree>
    <p:extLst>
      <p:ext uri="{BB962C8B-B14F-4D97-AF65-F5344CB8AC3E}">
        <p14:creationId xmlns:p14="http://schemas.microsoft.com/office/powerpoint/2010/main" val="3828858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randombar(horizont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randombar(horizontal)">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nodeType="clickEffect">
                                  <p:stCondLst>
                                    <p:cond delay="0"/>
                                  </p:stCondLst>
                                  <p:childTnLst>
                                    <p:set>
                                      <p:cBhvr>
                                        <p:cTn id="16" dur="1" fill="hold">
                                          <p:stCondLst>
                                            <p:cond delay="0"/>
                                          </p:stCondLst>
                                        </p:cTn>
                                        <p:tgtEl>
                                          <p:spTgt spid="69"/>
                                        </p:tgtEl>
                                        <p:attrNameLst>
                                          <p:attrName>style.visibility</p:attrName>
                                        </p:attrNameLst>
                                      </p:cBhvr>
                                      <p:to>
                                        <p:strVal val="visible"/>
                                      </p:to>
                                    </p:set>
                                    <p:animEffect transition="in" filter="wheel(1)">
                                      <p:cBhvr>
                                        <p:cTn id="17" dur="2000"/>
                                        <p:tgtEl>
                                          <p:spTgt spid="69"/>
                                        </p:tgtEl>
                                      </p:cBhvr>
                                    </p:animEffect>
                                  </p:childTnLst>
                                </p:cTn>
                              </p:par>
                              <p:par>
                                <p:cTn id="18" presetID="21" presetClass="entr" presetSubtype="1" fill="hold" nodeType="with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wheel(1)">
                                      <p:cBhvr>
                                        <p:cTn id="20" dur="2000"/>
                                        <p:tgtEl>
                                          <p:spTgt spid="23"/>
                                        </p:tgtEl>
                                      </p:cBhvr>
                                    </p:animEffect>
                                  </p:childTnLst>
                                </p:cTn>
                              </p:par>
                              <p:par>
                                <p:cTn id="21" presetID="21" presetClass="entr" presetSubtype="1" fill="hold" nodeType="with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wheel(1)">
                                      <p:cBhvr>
                                        <p:cTn id="23" dur="2000"/>
                                        <p:tgtEl>
                                          <p:spTgt spid="22"/>
                                        </p:tgtEl>
                                      </p:cBhvr>
                                    </p:animEffect>
                                  </p:childTnLst>
                                </p:cTn>
                              </p:par>
                              <p:par>
                                <p:cTn id="24" presetID="21" presetClass="entr" presetSubtype="1" fill="hold" nodeType="withEffect">
                                  <p:stCondLst>
                                    <p:cond delay="0"/>
                                  </p:stCondLst>
                                  <p:childTnLst>
                                    <p:set>
                                      <p:cBhvr>
                                        <p:cTn id="25" dur="1" fill="hold">
                                          <p:stCondLst>
                                            <p:cond delay="0"/>
                                          </p:stCondLst>
                                        </p:cTn>
                                        <p:tgtEl>
                                          <p:spTgt spid="84"/>
                                        </p:tgtEl>
                                        <p:attrNameLst>
                                          <p:attrName>style.visibility</p:attrName>
                                        </p:attrNameLst>
                                      </p:cBhvr>
                                      <p:to>
                                        <p:strVal val="visible"/>
                                      </p:to>
                                    </p:set>
                                    <p:animEffect transition="in" filter="wheel(1)">
                                      <p:cBhvr>
                                        <p:cTn id="26" dur="2000"/>
                                        <p:tgtEl>
                                          <p:spTgt spid="84"/>
                                        </p:tgtEl>
                                      </p:cBhvr>
                                    </p:animEffect>
                                  </p:childTnLst>
                                </p:cTn>
                              </p:par>
                              <p:par>
                                <p:cTn id="27" presetID="21" presetClass="entr" presetSubtype="1" fill="hold"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wheel(1)">
                                      <p:cBhvr>
                                        <p:cTn id="29" dur="2000"/>
                                        <p:tgtEl>
                                          <p:spTgt spid="14"/>
                                        </p:tgtEl>
                                      </p:cBhvr>
                                    </p:animEffect>
                                  </p:childTnLst>
                                </p:cTn>
                              </p:par>
                            </p:childTnLst>
                          </p:cTn>
                        </p:par>
                      </p:childTnLst>
                    </p:cTn>
                  </p:par>
                  <p:par>
                    <p:cTn id="30" fill="hold">
                      <p:stCondLst>
                        <p:cond delay="indefinite"/>
                      </p:stCondLst>
                      <p:childTnLst>
                        <p:par>
                          <p:cTn id="31" fill="hold">
                            <p:stCondLst>
                              <p:cond delay="0"/>
                            </p:stCondLst>
                            <p:childTnLst>
                              <p:par>
                                <p:cTn id="32" presetID="21" presetClass="entr" presetSubtype="1" fill="hold" nodeType="clickEffect">
                                  <p:stCondLst>
                                    <p:cond delay="0"/>
                                  </p:stCondLst>
                                  <p:childTnLst>
                                    <p:set>
                                      <p:cBhvr>
                                        <p:cTn id="33" dur="1" fill="hold">
                                          <p:stCondLst>
                                            <p:cond delay="0"/>
                                          </p:stCondLst>
                                        </p:cTn>
                                        <p:tgtEl>
                                          <p:spTgt spid="76"/>
                                        </p:tgtEl>
                                        <p:attrNameLst>
                                          <p:attrName>style.visibility</p:attrName>
                                        </p:attrNameLst>
                                      </p:cBhvr>
                                      <p:to>
                                        <p:strVal val="visible"/>
                                      </p:to>
                                    </p:set>
                                    <p:animEffect transition="in" filter="wheel(1)">
                                      <p:cBhvr>
                                        <p:cTn id="34" dur="2000"/>
                                        <p:tgtEl>
                                          <p:spTgt spid="76"/>
                                        </p:tgtEl>
                                      </p:cBhvr>
                                    </p:animEffect>
                                  </p:childTnLst>
                                </p:cTn>
                              </p:par>
                            </p:childTnLst>
                          </p:cTn>
                        </p:par>
                      </p:childTnLst>
                    </p:cTn>
                  </p:par>
                  <p:par>
                    <p:cTn id="35" fill="hold">
                      <p:stCondLst>
                        <p:cond delay="indefinite"/>
                      </p:stCondLst>
                      <p:childTnLst>
                        <p:par>
                          <p:cTn id="36" fill="hold">
                            <p:stCondLst>
                              <p:cond delay="0"/>
                            </p:stCondLst>
                            <p:childTnLst>
                              <p:par>
                                <p:cTn id="37" presetID="21" presetClass="entr" presetSubtype="1" fill="hold" nodeType="clickEffect">
                                  <p:stCondLst>
                                    <p:cond delay="0"/>
                                  </p:stCondLst>
                                  <p:childTnLst>
                                    <p:set>
                                      <p:cBhvr>
                                        <p:cTn id="38" dur="1" fill="hold">
                                          <p:stCondLst>
                                            <p:cond delay="0"/>
                                          </p:stCondLst>
                                        </p:cTn>
                                        <p:tgtEl>
                                          <p:spTgt spid="57"/>
                                        </p:tgtEl>
                                        <p:attrNameLst>
                                          <p:attrName>style.visibility</p:attrName>
                                        </p:attrNameLst>
                                      </p:cBhvr>
                                      <p:to>
                                        <p:strVal val="visible"/>
                                      </p:to>
                                    </p:set>
                                    <p:animEffect transition="in" filter="wheel(1)">
                                      <p:cBhvr>
                                        <p:cTn id="39" dur="2000"/>
                                        <p:tgtEl>
                                          <p:spTgt spid="57"/>
                                        </p:tgtEl>
                                      </p:cBhvr>
                                    </p:animEffect>
                                  </p:childTnLst>
                                </p:cTn>
                              </p:par>
                            </p:childTnLst>
                          </p:cTn>
                        </p:par>
                      </p:childTnLst>
                    </p:cTn>
                  </p:par>
                  <p:par>
                    <p:cTn id="40" fill="hold">
                      <p:stCondLst>
                        <p:cond delay="indefinite"/>
                      </p:stCondLst>
                      <p:childTnLst>
                        <p:par>
                          <p:cTn id="41" fill="hold">
                            <p:stCondLst>
                              <p:cond delay="0"/>
                            </p:stCondLst>
                            <p:childTnLst>
                              <p:par>
                                <p:cTn id="42" presetID="21" presetClass="entr" presetSubtype="1" fill="hold" nodeType="clickEffect">
                                  <p:stCondLst>
                                    <p:cond delay="0"/>
                                  </p:stCondLst>
                                  <p:childTnLst>
                                    <p:set>
                                      <p:cBhvr>
                                        <p:cTn id="43" dur="1" fill="hold">
                                          <p:stCondLst>
                                            <p:cond delay="0"/>
                                          </p:stCondLst>
                                        </p:cTn>
                                        <p:tgtEl>
                                          <p:spTgt spid="37"/>
                                        </p:tgtEl>
                                        <p:attrNameLst>
                                          <p:attrName>style.visibility</p:attrName>
                                        </p:attrNameLst>
                                      </p:cBhvr>
                                      <p:to>
                                        <p:strVal val="visible"/>
                                      </p:to>
                                    </p:set>
                                    <p:animEffect transition="in" filter="wheel(1)">
                                      <p:cBhvr>
                                        <p:cTn id="44" dur="2000"/>
                                        <p:tgtEl>
                                          <p:spTgt spid="37"/>
                                        </p:tgtEl>
                                      </p:cBhvr>
                                    </p:animEffect>
                                  </p:childTnLst>
                                </p:cTn>
                              </p:par>
                            </p:childTnLst>
                          </p:cTn>
                        </p:par>
                      </p:childTnLst>
                    </p:cTn>
                  </p:par>
                  <p:par>
                    <p:cTn id="45" fill="hold">
                      <p:stCondLst>
                        <p:cond delay="indefinite"/>
                      </p:stCondLst>
                      <p:childTnLst>
                        <p:par>
                          <p:cTn id="46" fill="hold">
                            <p:stCondLst>
                              <p:cond delay="0"/>
                            </p:stCondLst>
                            <p:childTnLst>
                              <p:par>
                                <p:cTn id="47" presetID="21" presetClass="entr" presetSubtype="1" fill="hold" nodeType="clickEffect">
                                  <p:stCondLst>
                                    <p:cond delay="0"/>
                                  </p:stCondLst>
                                  <p:childTnLst>
                                    <p:set>
                                      <p:cBhvr>
                                        <p:cTn id="48" dur="1" fill="hold">
                                          <p:stCondLst>
                                            <p:cond delay="0"/>
                                          </p:stCondLst>
                                        </p:cTn>
                                        <p:tgtEl>
                                          <p:spTgt spid="79"/>
                                        </p:tgtEl>
                                        <p:attrNameLst>
                                          <p:attrName>style.visibility</p:attrName>
                                        </p:attrNameLst>
                                      </p:cBhvr>
                                      <p:to>
                                        <p:strVal val="visible"/>
                                      </p:to>
                                    </p:set>
                                    <p:animEffect transition="in" filter="wheel(1)">
                                      <p:cBhvr>
                                        <p:cTn id="49" dur="20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F75710C-E490-8C28-0FF4-7B6778CD11DC}"/>
              </a:ext>
            </a:extLst>
          </p:cNvPr>
          <p:cNvSpPr>
            <a:spLocks noGrp="1"/>
          </p:cNvSpPr>
          <p:nvPr>
            <p:ph type="title"/>
          </p:nvPr>
        </p:nvSpPr>
        <p:spPr/>
        <p:txBody>
          <a:bodyPr/>
          <a:lstStyle/>
          <a:p>
            <a:r>
              <a:rPr lang="en-US" altLang="zh-TW" dirty="0"/>
              <a:t>Prologue</a:t>
            </a:r>
            <a:endParaRPr lang="zh-TW" altLang="en-US" dirty="0"/>
          </a:p>
        </p:txBody>
      </p:sp>
      <p:sp>
        <p:nvSpPr>
          <p:cNvPr id="3" name="內容版面配置區 2">
            <a:extLst>
              <a:ext uri="{FF2B5EF4-FFF2-40B4-BE49-F238E27FC236}">
                <a16:creationId xmlns:a16="http://schemas.microsoft.com/office/drawing/2014/main" id="{E53C3601-D958-8F29-B14C-AB78D07C0D1F}"/>
              </a:ext>
            </a:extLst>
          </p:cNvPr>
          <p:cNvSpPr>
            <a:spLocks noGrp="1"/>
          </p:cNvSpPr>
          <p:nvPr>
            <p:ph idx="1"/>
          </p:nvPr>
        </p:nvSpPr>
        <p:spPr>
          <a:xfrm>
            <a:off x="838200" y="1825625"/>
            <a:ext cx="10515600" cy="2016702"/>
          </a:xfrm>
        </p:spPr>
        <p:txBody>
          <a:bodyPr/>
          <a:lstStyle/>
          <a:p>
            <a:r>
              <a:rPr lang="en-US" altLang="zh-TW" dirty="0"/>
              <a:t>Q3: Can you tell me what this program needs aside from any scripts?</a:t>
            </a:r>
          </a:p>
          <a:p>
            <a:r>
              <a:rPr lang="en-US" altLang="zh-TW" dirty="0">
                <a:hlinkClick r:id="rId2"/>
              </a:rPr>
              <a:t>https://www.youtube.com/watch?v=pqVBEZzHGVM&amp;ab_channel=devilleon7</a:t>
            </a:r>
            <a:endParaRPr lang="en-US" altLang="zh-TW" dirty="0"/>
          </a:p>
        </p:txBody>
      </p:sp>
    </p:spTree>
    <p:extLst>
      <p:ext uri="{BB962C8B-B14F-4D97-AF65-F5344CB8AC3E}">
        <p14:creationId xmlns:p14="http://schemas.microsoft.com/office/powerpoint/2010/main" val="19364830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圖片 7">
            <a:extLst>
              <a:ext uri="{FF2B5EF4-FFF2-40B4-BE49-F238E27FC236}">
                <a16:creationId xmlns:a16="http://schemas.microsoft.com/office/drawing/2014/main" id="{C43AC8F3-8827-5B1B-B6F5-CA763E33A9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8164" y="-6226"/>
            <a:ext cx="5630285" cy="6858000"/>
          </a:xfrm>
          <a:prstGeom prst="rect">
            <a:avLst/>
          </a:prstGeom>
        </p:spPr>
      </p:pic>
      <p:sp>
        <p:nvSpPr>
          <p:cNvPr id="2" name="標題 1">
            <a:extLst>
              <a:ext uri="{FF2B5EF4-FFF2-40B4-BE49-F238E27FC236}">
                <a16:creationId xmlns:a16="http://schemas.microsoft.com/office/drawing/2014/main" id="{88283D0B-CEA2-2333-7F8B-D5B89CB7690C}"/>
              </a:ext>
            </a:extLst>
          </p:cNvPr>
          <p:cNvSpPr>
            <a:spLocks noGrp="1"/>
          </p:cNvSpPr>
          <p:nvPr>
            <p:ph type="title"/>
          </p:nvPr>
        </p:nvSpPr>
        <p:spPr/>
        <p:txBody>
          <a:bodyPr/>
          <a:lstStyle/>
          <a:p>
            <a:r>
              <a:rPr lang="en-US" altLang="zh-TW" dirty="0"/>
              <a:t>What A Games Needs</a:t>
            </a:r>
            <a:endParaRPr lang="zh-TW" altLang="en-US" dirty="0"/>
          </a:p>
        </p:txBody>
      </p:sp>
      <p:sp>
        <p:nvSpPr>
          <p:cNvPr id="3" name="內容版面配置區 2">
            <a:extLst>
              <a:ext uri="{FF2B5EF4-FFF2-40B4-BE49-F238E27FC236}">
                <a16:creationId xmlns:a16="http://schemas.microsoft.com/office/drawing/2014/main" id="{C17B350E-5E99-680D-E371-B3C034DCB246}"/>
              </a:ext>
            </a:extLst>
          </p:cNvPr>
          <p:cNvSpPr>
            <a:spLocks noGrp="1"/>
          </p:cNvSpPr>
          <p:nvPr>
            <p:ph idx="1"/>
          </p:nvPr>
        </p:nvSpPr>
        <p:spPr>
          <a:xfrm>
            <a:off x="838200" y="1825625"/>
            <a:ext cx="5715487" cy="4351338"/>
          </a:xfrm>
        </p:spPr>
        <p:txBody>
          <a:bodyPr/>
          <a:lstStyle/>
          <a:p>
            <a:pPr marL="0" indent="0">
              <a:buNone/>
            </a:pPr>
            <a:r>
              <a:rPr lang="en-US" altLang="zh-TW" dirty="0"/>
              <a:t>Generally speaking:</a:t>
            </a:r>
          </a:p>
          <a:p>
            <a:pPr>
              <a:buFontTx/>
              <a:buChar char="-"/>
            </a:pPr>
            <a:r>
              <a:rPr lang="en-US" altLang="zh-TW" dirty="0"/>
              <a:t>Game Designer</a:t>
            </a:r>
          </a:p>
          <a:p>
            <a:pPr>
              <a:buFontTx/>
              <a:buChar char="-"/>
            </a:pPr>
            <a:r>
              <a:rPr lang="en-US" altLang="zh-TW" dirty="0"/>
              <a:t>Artist</a:t>
            </a:r>
          </a:p>
          <a:p>
            <a:pPr lvl="1">
              <a:buFontTx/>
              <a:buChar char="-"/>
            </a:pPr>
            <a:r>
              <a:rPr lang="en-US" altLang="zh-TW" dirty="0"/>
              <a:t>2D Animation/Character etc.…</a:t>
            </a:r>
          </a:p>
          <a:p>
            <a:pPr lvl="1">
              <a:buFontTx/>
              <a:buChar char="-"/>
            </a:pPr>
            <a:r>
              <a:rPr lang="en-US" altLang="zh-TW" dirty="0"/>
              <a:t>3D Animation/Model etc.…</a:t>
            </a:r>
          </a:p>
          <a:p>
            <a:pPr>
              <a:buFontTx/>
              <a:buChar char="-"/>
            </a:pPr>
            <a:r>
              <a:rPr lang="en-US" altLang="zh-TW" dirty="0"/>
              <a:t>Writer</a:t>
            </a:r>
          </a:p>
          <a:p>
            <a:pPr>
              <a:buFontTx/>
              <a:buChar char="-"/>
            </a:pPr>
            <a:r>
              <a:rPr lang="en-US" altLang="zh-TW" dirty="0"/>
              <a:t>Composer/Arranger/Sound Engineer</a:t>
            </a:r>
          </a:p>
        </p:txBody>
      </p:sp>
      <p:pic>
        <p:nvPicPr>
          <p:cNvPr id="6" name="圖片 5">
            <a:extLst>
              <a:ext uri="{FF2B5EF4-FFF2-40B4-BE49-F238E27FC236}">
                <a16:creationId xmlns:a16="http://schemas.microsoft.com/office/drawing/2014/main" id="{7D1A7F38-A22B-127D-6EE4-DBE9466CF38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66965" y="-63496"/>
            <a:ext cx="5623616" cy="6229236"/>
          </a:xfrm>
          <a:prstGeom prst="rect">
            <a:avLst/>
          </a:prstGeom>
        </p:spPr>
      </p:pic>
      <p:pic>
        <p:nvPicPr>
          <p:cNvPr id="12" name="圖片 11">
            <a:extLst>
              <a:ext uri="{FF2B5EF4-FFF2-40B4-BE49-F238E27FC236}">
                <a16:creationId xmlns:a16="http://schemas.microsoft.com/office/drawing/2014/main" id="{4B45086F-B150-3FD5-B268-2987CD62BBD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60142" y="845764"/>
            <a:ext cx="5632570" cy="3167036"/>
          </a:xfrm>
          <a:prstGeom prst="rect">
            <a:avLst/>
          </a:prstGeom>
        </p:spPr>
      </p:pic>
      <p:pic>
        <p:nvPicPr>
          <p:cNvPr id="9" name="圖片 8">
            <a:extLst>
              <a:ext uri="{FF2B5EF4-FFF2-40B4-BE49-F238E27FC236}">
                <a16:creationId xmlns:a16="http://schemas.microsoft.com/office/drawing/2014/main" id="{ADA6D2D1-B75C-9188-DA36-91790111564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96000" y="426512"/>
            <a:ext cx="5617381" cy="3159777"/>
          </a:xfrm>
          <a:prstGeom prst="rect">
            <a:avLst/>
          </a:prstGeom>
        </p:spPr>
      </p:pic>
      <p:pic>
        <p:nvPicPr>
          <p:cNvPr id="37" name="Picture 36">
            <a:extLst>
              <a:ext uri="{FF2B5EF4-FFF2-40B4-BE49-F238E27FC236}">
                <a16:creationId xmlns:a16="http://schemas.microsoft.com/office/drawing/2014/main" id="{57225B89-9F4A-C1E0-AC60-23BF4BCB13F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327382" y="2690551"/>
            <a:ext cx="5629327" cy="4218493"/>
          </a:xfrm>
          <a:prstGeom prst="rect">
            <a:avLst/>
          </a:prstGeom>
        </p:spPr>
      </p:pic>
    </p:spTree>
    <p:extLst>
      <p:ext uri="{BB962C8B-B14F-4D97-AF65-F5344CB8AC3E}">
        <p14:creationId xmlns:p14="http://schemas.microsoft.com/office/powerpoint/2010/main" val="2253679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 presetClass="entr" presetSubtype="4"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 calcmode="lin" valueType="num">
                                      <p:cBhvr additive="base">
                                        <p:cTn id="10" dur="500" fill="hold"/>
                                        <p:tgtEl>
                                          <p:spTgt spid="8"/>
                                        </p:tgtEl>
                                        <p:attrNameLst>
                                          <p:attrName>ppt_x</p:attrName>
                                        </p:attrNameLst>
                                      </p:cBhvr>
                                      <p:tavLst>
                                        <p:tav tm="0">
                                          <p:val>
                                            <p:strVal val="#ppt_x"/>
                                          </p:val>
                                        </p:tav>
                                        <p:tav tm="100000">
                                          <p:val>
                                            <p:strVal val="#ppt_x"/>
                                          </p:val>
                                        </p:tav>
                                      </p:tavLst>
                                    </p:anim>
                                    <p:anim calcmode="lin" valueType="num">
                                      <p:cBhvr additive="base">
                                        <p:cTn id="11" dur="500" fill="hold"/>
                                        <p:tgtEl>
                                          <p:spTgt spid="8"/>
                                        </p:tgtEl>
                                        <p:attrNameLst>
                                          <p:attrName>ppt_y</p:attrName>
                                        </p:attrNameLst>
                                      </p:cBhvr>
                                      <p:tavLst>
                                        <p:tav tm="0">
                                          <p:val>
                                            <p:strVal val="1+#ppt_h/2"/>
                                          </p:val>
                                        </p:tav>
                                        <p:tav tm="100000">
                                          <p:val>
                                            <p:strVal val="#ppt_y"/>
                                          </p:val>
                                        </p:tav>
                                      </p:tavLst>
                                    </p:anim>
                                  </p:childTnLst>
                                </p:cTn>
                              </p:par>
                              <p:par>
                                <p:cTn id="12" presetID="2" presetClass="entr" presetSubtype="4" fill="hold" nodeType="with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500" fill="hold"/>
                                        <p:tgtEl>
                                          <p:spTgt spid="6"/>
                                        </p:tgtEl>
                                        <p:attrNameLst>
                                          <p:attrName>ppt_x</p:attrName>
                                        </p:attrNameLst>
                                      </p:cBhvr>
                                      <p:tavLst>
                                        <p:tav tm="0">
                                          <p:val>
                                            <p:strVal val="#ppt_x"/>
                                          </p:val>
                                        </p:tav>
                                        <p:tav tm="100000">
                                          <p:val>
                                            <p:strVal val="#ppt_x"/>
                                          </p:val>
                                        </p:tav>
                                      </p:tavLst>
                                    </p:anim>
                                    <p:anim calcmode="lin" valueType="num">
                                      <p:cBhvr additive="base">
                                        <p:cTn id="15" dur="500" fill="hold"/>
                                        <p:tgtEl>
                                          <p:spTgt spid="6"/>
                                        </p:tgtEl>
                                        <p:attrNameLst>
                                          <p:attrName>ppt_y</p:attrName>
                                        </p:attrNameLst>
                                      </p:cBhvr>
                                      <p:tavLst>
                                        <p:tav tm="0">
                                          <p:val>
                                            <p:strVal val="1+#ppt_h/2"/>
                                          </p:val>
                                        </p:tav>
                                        <p:tav tm="100000">
                                          <p:val>
                                            <p:strVal val="#ppt_y"/>
                                          </p:val>
                                        </p:tav>
                                      </p:tavLst>
                                    </p:anim>
                                  </p:childTnLst>
                                </p:cTn>
                              </p:par>
                              <p:par>
                                <p:cTn id="16" presetID="2" presetClass="entr" presetSubtype="4"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 calcmode="lin" valueType="num">
                                      <p:cBhvr additive="base">
                                        <p:cTn id="18" dur="500" fill="hold"/>
                                        <p:tgtEl>
                                          <p:spTgt spid="12"/>
                                        </p:tgtEl>
                                        <p:attrNameLst>
                                          <p:attrName>ppt_x</p:attrName>
                                        </p:attrNameLst>
                                      </p:cBhvr>
                                      <p:tavLst>
                                        <p:tav tm="0">
                                          <p:val>
                                            <p:strVal val="#ppt_x"/>
                                          </p:val>
                                        </p:tav>
                                        <p:tav tm="100000">
                                          <p:val>
                                            <p:strVal val="#ppt_x"/>
                                          </p:val>
                                        </p:tav>
                                      </p:tavLst>
                                    </p:anim>
                                    <p:anim calcmode="lin" valueType="num">
                                      <p:cBhvr additive="base">
                                        <p:cTn id="19" dur="500" fill="hold"/>
                                        <p:tgtEl>
                                          <p:spTgt spid="12"/>
                                        </p:tgtEl>
                                        <p:attrNameLst>
                                          <p:attrName>ppt_y</p:attrName>
                                        </p:attrNameLst>
                                      </p:cBhvr>
                                      <p:tavLst>
                                        <p:tav tm="0">
                                          <p:val>
                                            <p:strVal val="1+#ppt_h/2"/>
                                          </p:val>
                                        </p:tav>
                                        <p:tav tm="100000">
                                          <p:val>
                                            <p:strVal val="#ppt_y"/>
                                          </p:val>
                                        </p:tav>
                                      </p:tavLst>
                                    </p:anim>
                                  </p:childTnLst>
                                </p:cTn>
                              </p:par>
                              <p:par>
                                <p:cTn id="20" presetID="2" presetClass="entr" presetSubtype="4" fill="hold" nodeType="with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additive="base">
                                        <p:cTn id="22" dur="500" fill="hold"/>
                                        <p:tgtEl>
                                          <p:spTgt spid="9"/>
                                        </p:tgtEl>
                                        <p:attrNameLst>
                                          <p:attrName>ppt_x</p:attrName>
                                        </p:attrNameLst>
                                      </p:cBhvr>
                                      <p:tavLst>
                                        <p:tav tm="0">
                                          <p:val>
                                            <p:strVal val="#ppt_x"/>
                                          </p:val>
                                        </p:tav>
                                        <p:tav tm="100000">
                                          <p:val>
                                            <p:strVal val="#ppt_x"/>
                                          </p:val>
                                        </p:tav>
                                      </p:tavLst>
                                    </p:anim>
                                    <p:anim calcmode="lin" valueType="num">
                                      <p:cBhvr additive="base">
                                        <p:cTn id="23" dur="500" fill="hold"/>
                                        <p:tgtEl>
                                          <p:spTgt spid="9"/>
                                        </p:tgtEl>
                                        <p:attrNameLst>
                                          <p:attrName>ppt_y</p:attrName>
                                        </p:attrNameLst>
                                      </p:cBhvr>
                                      <p:tavLst>
                                        <p:tav tm="0">
                                          <p:val>
                                            <p:strVal val="1+#ppt_h/2"/>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37"/>
                                        </p:tgtEl>
                                        <p:attrNameLst>
                                          <p:attrName>style.visibility</p:attrName>
                                        </p:attrNameLst>
                                      </p:cBhvr>
                                      <p:to>
                                        <p:strVal val="visible"/>
                                      </p:to>
                                    </p:set>
                                    <p:anim calcmode="lin" valueType="num">
                                      <p:cBhvr additive="base">
                                        <p:cTn id="26" dur="500" fill="hold"/>
                                        <p:tgtEl>
                                          <p:spTgt spid="37"/>
                                        </p:tgtEl>
                                        <p:attrNameLst>
                                          <p:attrName>ppt_x</p:attrName>
                                        </p:attrNameLst>
                                      </p:cBhvr>
                                      <p:tavLst>
                                        <p:tav tm="0">
                                          <p:val>
                                            <p:strVal val="#ppt_x"/>
                                          </p:val>
                                        </p:tav>
                                        <p:tav tm="100000">
                                          <p:val>
                                            <p:strVal val="#ppt_x"/>
                                          </p:val>
                                        </p:tav>
                                      </p:tavLst>
                                    </p:anim>
                                    <p:anim calcmode="lin" valueType="num">
                                      <p:cBhvr additive="base">
                                        <p:cTn id="27"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
                                            <p:txEl>
                                              <p:pRg st="1" end="1"/>
                                            </p:txEl>
                                          </p:spTgt>
                                        </p:tgtEl>
                                        <p:attrNameLst>
                                          <p:attrName>style.visibility</p:attrName>
                                        </p:attrNameLst>
                                      </p:cBhvr>
                                      <p:to>
                                        <p:strVal val="visible"/>
                                      </p:to>
                                    </p:set>
                                    <p:animEffect transition="in" filter="wipe(down)">
                                      <p:cBhvr>
                                        <p:cTn id="32" dur="500"/>
                                        <p:tgtEl>
                                          <p:spTgt spid="3">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3">
                                            <p:txEl>
                                              <p:pRg st="2" end="2"/>
                                            </p:txEl>
                                          </p:spTgt>
                                        </p:tgtEl>
                                        <p:attrNameLst>
                                          <p:attrName>style.visibility</p:attrName>
                                        </p:attrNameLst>
                                      </p:cBhvr>
                                      <p:to>
                                        <p:strVal val="visible"/>
                                      </p:to>
                                    </p:set>
                                    <p:animEffect transition="in" filter="wipe(down)">
                                      <p:cBhvr>
                                        <p:cTn id="37" dur="500"/>
                                        <p:tgtEl>
                                          <p:spTgt spid="3">
                                            <p:txEl>
                                              <p:pRg st="2" end="2"/>
                                            </p:txEl>
                                          </p:spTgt>
                                        </p:tgtEl>
                                      </p:cBhvr>
                                    </p:animEffect>
                                  </p:childTnLst>
                                </p:cTn>
                              </p:par>
                              <p:par>
                                <p:cTn id="38" presetID="2" presetClass="exit" presetSubtype="4" fill="hold" nodeType="withEffect">
                                  <p:stCondLst>
                                    <p:cond delay="0"/>
                                  </p:stCondLst>
                                  <p:childTnLst>
                                    <p:anim calcmode="lin" valueType="num">
                                      <p:cBhvr additive="base">
                                        <p:cTn id="39" dur="500"/>
                                        <p:tgtEl>
                                          <p:spTgt spid="37"/>
                                        </p:tgtEl>
                                        <p:attrNameLst>
                                          <p:attrName>ppt_x</p:attrName>
                                        </p:attrNameLst>
                                      </p:cBhvr>
                                      <p:tavLst>
                                        <p:tav tm="0">
                                          <p:val>
                                            <p:strVal val="ppt_x"/>
                                          </p:val>
                                        </p:tav>
                                        <p:tav tm="100000">
                                          <p:val>
                                            <p:strVal val="ppt_x"/>
                                          </p:val>
                                        </p:tav>
                                      </p:tavLst>
                                    </p:anim>
                                    <p:anim calcmode="lin" valueType="num">
                                      <p:cBhvr additive="base">
                                        <p:cTn id="40" dur="500"/>
                                        <p:tgtEl>
                                          <p:spTgt spid="37"/>
                                        </p:tgtEl>
                                        <p:attrNameLst>
                                          <p:attrName>ppt_y</p:attrName>
                                        </p:attrNameLst>
                                      </p:cBhvr>
                                      <p:tavLst>
                                        <p:tav tm="0">
                                          <p:val>
                                            <p:strVal val="ppt_y"/>
                                          </p:val>
                                        </p:tav>
                                        <p:tav tm="100000">
                                          <p:val>
                                            <p:strVal val="1+ppt_h/2"/>
                                          </p:val>
                                        </p:tav>
                                      </p:tavLst>
                                    </p:anim>
                                    <p:set>
                                      <p:cBhvr>
                                        <p:cTn id="41" dur="1" fill="hold">
                                          <p:stCondLst>
                                            <p:cond delay="499"/>
                                          </p:stCondLst>
                                        </p:cTn>
                                        <p:tgtEl>
                                          <p:spTgt spid="37"/>
                                        </p:tgtEl>
                                        <p:attrNameLst>
                                          <p:attrName>style.visibility</p:attrName>
                                        </p:attrNameLst>
                                      </p:cBhvr>
                                      <p:to>
                                        <p:strVal val="hidden"/>
                                      </p:to>
                                    </p:set>
                                  </p:childTnLst>
                                </p:cTn>
                              </p:par>
                              <p:par>
                                <p:cTn id="42" presetID="22" presetClass="entr" presetSubtype="4" fill="hold" grpId="0" nodeType="withEffect">
                                  <p:stCondLst>
                                    <p:cond delay="0"/>
                                  </p:stCondLst>
                                  <p:childTnLst>
                                    <p:set>
                                      <p:cBhvr>
                                        <p:cTn id="43" dur="1" fill="hold">
                                          <p:stCondLst>
                                            <p:cond delay="0"/>
                                          </p:stCondLst>
                                        </p:cTn>
                                        <p:tgtEl>
                                          <p:spTgt spid="3">
                                            <p:txEl>
                                              <p:pRg st="3" end="3"/>
                                            </p:txEl>
                                          </p:spTgt>
                                        </p:tgtEl>
                                        <p:attrNameLst>
                                          <p:attrName>style.visibility</p:attrName>
                                        </p:attrNameLst>
                                      </p:cBhvr>
                                      <p:to>
                                        <p:strVal val="visible"/>
                                      </p:to>
                                    </p:set>
                                    <p:animEffect transition="in" filter="wipe(down)">
                                      <p:cBhvr>
                                        <p:cTn id="44" dur="500"/>
                                        <p:tgtEl>
                                          <p:spTgt spid="3">
                                            <p:txEl>
                                              <p:pRg st="3" end="3"/>
                                            </p:txEl>
                                          </p:spTgt>
                                        </p:tgtEl>
                                      </p:cBhvr>
                                    </p:animEffect>
                                  </p:childTnLst>
                                </p:cTn>
                              </p:par>
                              <p:par>
                                <p:cTn id="45" presetID="22" presetClass="entr" presetSubtype="4" fill="hold" grpId="0" nodeType="withEffect">
                                  <p:stCondLst>
                                    <p:cond delay="0"/>
                                  </p:stCondLst>
                                  <p:childTnLst>
                                    <p:set>
                                      <p:cBhvr>
                                        <p:cTn id="46" dur="1" fill="hold">
                                          <p:stCondLst>
                                            <p:cond delay="0"/>
                                          </p:stCondLst>
                                        </p:cTn>
                                        <p:tgtEl>
                                          <p:spTgt spid="3">
                                            <p:txEl>
                                              <p:pRg st="4" end="4"/>
                                            </p:txEl>
                                          </p:spTgt>
                                        </p:tgtEl>
                                        <p:attrNameLst>
                                          <p:attrName>style.visibility</p:attrName>
                                        </p:attrNameLst>
                                      </p:cBhvr>
                                      <p:to>
                                        <p:strVal val="visible"/>
                                      </p:to>
                                    </p:set>
                                    <p:animEffect transition="in" filter="wipe(down)">
                                      <p:cBhvr>
                                        <p:cTn id="47" dur="500"/>
                                        <p:tgtEl>
                                          <p:spTgt spid="3">
                                            <p:txEl>
                                              <p:pRg st="4" end="4"/>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3">
                                            <p:txEl>
                                              <p:pRg st="5" end="5"/>
                                            </p:txEl>
                                          </p:spTgt>
                                        </p:tgtEl>
                                        <p:attrNameLst>
                                          <p:attrName>style.visibility</p:attrName>
                                        </p:attrNameLst>
                                      </p:cBhvr>
                                      <p:to>
                                        <p:strVal val="visible"/>
                                      </p:to>
                                    </p:set>
                                    <p:animEffect transition="in" filter="wipe(down)">
                                      <p:cBhvr>
                                        <p:cTn id="52" dur="500"/>
                                        <p:tgtEl>
                                          <p:spTgt spid="3">
                                            <p:txEl>
                                              <p:pRg st="5" end="5"/>
                                            </p:txEl>
                                          </p:spTgt>
                                        </p:tgtEl>
                                      </p:cBhvr>
                                    </p:animEffect>
                                  </p:childTnLst>
                                </p:cTn>
                              </p:par>
                              <p:par>
                                <p:cTn id="53" presetID="2" presetClass="exit" presetSubtype="4" fill="hold" nodeType="withEffect">
                                  <p:stCondLst>
                                    <p:cond delay="0"/>
                                  </p:stCondLst>
                                  <p:childTnLst>
                                    <p:anim calcmode="lin" valueType="num">
                                      <p:cBhvr additive="base">
                                        <p:cTn id="54" dur="500"/>
                                        <p:tgtEl>
                                          <p:spTgt spid="9"/>
                                        </p:tgtEl>
                                        <p:attrNameLst>
                                          <p:attrName>ppt_x</p:attrName>
                                        </p:attrNameLst>
                                      </p:cBhvr>
                                      <p:tavLst>
                                        <p:tav tm="0">
                                          <p:val>
                                            <p:strVal val="ppt_x"/>
                                          </p:val>
                                        </p:tav>
                                        <p:tav tm="100000">
                                          <p:val>
                                            <p:strVal val="ppt_x"/>
                                          </p:val>
                                        </p:tav>
                                      </p:tavLst>
                                    </p:anim>
                                    <p:anim calcmode="lin" valueType="num">
                                      <p:cBhvr additive="base">
                                        <p:cTn id="55" dur="500"/>
                                        <p:tgtEl>
                                          <p:spTgt spid="9"/>
                                        </p:tgtEl>
                                        <p:attrNameLst>
                                          <p:attrName>ppt_y</p:attrName>
                                        </p:attrNameLst>
                                      </p:cBhvr>
                                      <p:tavLst>
                                        <p:tav tm="0">
                                          <p:val>
                                            <p:strVal val="ppt_y"/>
                                          </p:val>
                                        </p:tav>
                                        <p:tav tm="100000">
                                          <p:val>
                                            <p:strVal val="1+ppt_h/2"/>
                                          </p:val>
                                        </p:tav>
                                      </p:tavLst>
                                    </p:anim>
                                    <p:set>
                                      <p:cBhvr>
                                        <p:cTn id="56" dur="1" fill="hold">
                                          <p:stCondLst>
                                            <p:cond delay="499"/>
                                          </p:stCondLst>
                                        </p:cTn>
                                        <p:tgtEl>
                                          <p:spTgt spid="9"/>
                                        </p:tgtEl>
                                        <p:attrNameLst>
                                          <p:attrName>style.visibility</p:attrName>
                                        </p:attrNameLst>
                                      </p:cBhvr>
                                      <p:to>
                                        <p:strVal val="hidden"/>
                                      </p:to>
                                    </p:set>
                                  </p:childTnLst>
                                </p:cTn>
                              </p:par>
                              <p:par>
                                <p:cTn id="57" presetID="2" presetClass="exit" presetSubtype="4" fill="hold" nodeType="withEffect">
                                  <p:stCondLst>
                                    <p:cond delay="0"/>
                                  </p:stCondLst>
                                  <p:childTnLst>
                                    <p:anim calcmode="lin" valueType="num">
                                      <p:cBhvr additive="base">
                                        <p:cTn id="58" dur="500"/>
                                        <p:tgtEl>
                                          <p:spTgt spid="12"/>
                                        </p:tgtEl>
                                        <p:attrNameLst>
                                          <p:attrName>ppt_x</p:attrName>
                                        </p:attrNameLst>
                                      </p:cBhvr>
                                      <p:tavLst>
                                        <p:tav tm="0">
                                          <p:val>
                                            <p:strVal val="ppt_x"/>
                                          </p:val>
                                        </p:tav>
                                        <p:tav tm="100000">
                                          <p:val>
                                            <p:strVal val="ppt_x"/>
                                          </p:val>
                                        </p:tav>
                                      </p:tavLst>
                                    </p:anim>
                                    <p:anim calcmode="lin" valueType="num">
                                      <p:cBhvr additive="base">
                                        <p:cTn id="59" dur="500"/>
                                        <p:tgtEl>
                                          <p:spTgt spid="12"/>
                                        </p:tgtEl>
                                        <p:attrNameLst>
                                          <p:attrName>ppt_y</p:attrName>
                                        </p:attrNameLst>
                                      </p:cBhvr>
                                      <p:tavLst>
                                        <p:tav tm="0">
                                          <p:val>
                                            <p:strVal val="ppt_y"/>
                                          </p:val>
                                        </p:tav>
                                        <p:tav tm="100000">
                                          <p:val>
                                            <p:strVal val="1+ppt_h/2"/>
                                          </p:val>
                                        </p:tav>
                                      </p:tavLst>
                                    </p:anim>
                                    <p:set>
                                      <p:cBhvr>
                                        <p:cTn id="60" dur="1" fill="hold">
                                          <p:stCondLst>
                                            <p:cond delay="499"/>
                                          </p:stCondLst>
                                        </p:cTn>
                                        <p:tgtEl>
                                          <p:spTgt spid="12"/>
                                        </p:tgtEl>
                                        <p:attrNameLst>
                                          <p:attrName>style.visibility</p:attrName>
                                        </p:attrNameLst>
                                      </p:cBhvr>
                                      <p:to>
                                        <p:strVal val="hidden"/>
                                      </p:to>
                                    </p:set>
                                  </p:childTnLst>
                                </p:cTn>
                              </p:par>
                            </p:childTnLst>
                          </p:cTn>
                        </p:par>
                      </p:childTnLst>
                    </p:cTn>
                  </p:par>
                  <p:par>
                    <p:cTn id="61" fill="hold">
                      <p:stCondLst>
                        <p:cond delay="indefinite"/>
                      </p:stCondLst>
                      <p:childTnLst>
                        <p:par>
                          <p:cTn id="62" fill="hold">
                            <p:stCondLst>
                              <p:cond delay="0"/>
                            </p:stCondLst>
                            <p:childTnLst>
                              <p:par>
                                <p:cTn id="63" presetID="22" presetClass="entr" presetSubtype="4" fill="hold" grpId="0" nodeType="clickEffect">
                                  <p:stCondLst>
                                    <p:cond delay="0"/>
                                  </p:stCondLst>
                                  <p:childTnLst>
                                    <p:set>
                                      <p:cBhvr>
                                        <p:cTn id="64" dur="1" fill="hold">
                                          <p:stCondLst>
                                            <p:cond delay="0"/>
                                          </p:stCondLst>
                                        </p:cTn>
                                        <p:tgtEl>
                                          <p:spTgt spid="3">
                                            <p:txEl>
                                              <p:pRg st="6" end="6"/>
                                            </p:txEl>
                                          </p:spTgt>
                                        </p:tgtEl>
                                        <p:attrNameLst>
                                          <p:attrName>style.visibility</p:attrName>
                                        </p:attrNameLst>
                                      </p:cBhvr>
                                      <p:to>
                                        <p:strVal val="visible"/>
                                      </p:to>
                                    </p:set>
                                    <p:animEffect transition="in" filter="wipe(down)">
                                      <p:cBhvr>
                                        <p:cTn id="65" dur="500"/>
                                        <p:tgtEl>
                                          <p:spTgt spid="3">
                                            <p:txEl>
                                              <p:pRg st="6" end="6"/>
                                            </p:txEl>
                                          </p:spTgt>
                                        </p:tgtEl>
                                      </p:cBhvr>
                                    </p:animEffect>
                                  </p:childTnLst>
                                </p:cTn>
                              </p:par>
                              <p:par>
                                <p:cTn id="66" presetID="2" presetClass="exit" presetSubtype="4" fill="hold" nodeType="withEffect">
                                  <p:stCondLst>
                                    <p:cond delay="0"/>
                                  </p:stCondLst>
                                  <p:childTnLst>
                                    <p:anim calcmode="lin" valueType="num">
                                      <p:cBhvr additive="base">
                                        <p:cTn id="67" dur="500"/>
                                        <p:tgtEl>
                                          <p:spTgt spid="6"/>
                                        </p:tgtEl>
                                        <p:attrNameLst>
                                          <p:attrName>ppt_x</p:attrName>
                                        </p:attrNameLst>
                                      </p:cBhvr>
                                      <p:tavLst>
                                        <p:tav tm="0">
                                          <p:val>
                                            <p:strVal val="ppt_x"/>
                                          </p:val>
                                        </p:tav>
                                        <p:tav tm="100000">
                                          <p:val>
                                            <p:strVal val="ppt_x"/>
                                          </p:val>
                                        </p:tav>
                                      </p:tavLst>
                                    </p:anim>
                                    <p:anim calcmode="lin" valueType="num">
                                      <p:cBhvr additive="base">
                                        <p:cTn id="68" dur="500"/>
                                        <p:tgtEl>
                                          <p:spTgt spid="6"/>
                                        </p:tgtEl>
                                        <p:attrNameLst>
                                          <p:attrName>ppt_y</p:attrName>
                                        </p:attrNameLst>
                                      </p:cBhvr>
                                      <p:tavLst>
                                        <p:tav tm="0">
                                          <p:val>
                                            <p:strVal val="ppt_y"/>
                                          </p:val>
                                        </p:tav>
                                        <p:tav tm="100000">
                                          <p:val>
                                            <p:strVal val="1+ppt_h/2"/>
                                          </p:val>
                                        </p:tav>
                                      </p:tavLst>
                                    </p:anim>
                                    <p:set>
                                      <p:cBhvr>
                                        <p:cTn id="69"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5D7C2F0-1CEE-8DD8-CB8E-392BD00601B0}"/>
              </a:ext>
            </a:extLst>
          </p:cNvPr>
          <p:cNvSpPr>
            <a:spLocks noGrp="1"/>
          </p:cNvSpPr>
          <p:nvPr>
            <p:ph type="title"/>
          </p:nvPr>
        </p:nvSpPr>
        <p:spPr/>
        <p:txBody>
          <a:bodyPr/>
          <a:lstStyle/>
          <a:p>
            <a:r>
              <a:rPr lang="en-US" altLang="zh-TW" dirty="0"/>
              <a:t>What A Game Needs</a:t>
            </a:r>
            <a:endParaRPr lang="zh-TW" altLang="en-US" dirty="0"/>
          </a:p>
        </p:txBody>
      </p:sp>
      <p:sp>
        <p:nvSpPr>
          <p:cNvPr id="3" name="內容版面配置區 2">
            <a:extLst>
              <a:ext uri="{FF2B5EF4-FFF2-40B4-BE49-F238E27FC236}">
                <a16:creationId xmlns:a16="http://schemas.microsoft.com/office/drawing/2014/main" id="{C89D710A-74EE-5B6A-B61A-8FF3861D4014}"/>
              </a:ext>
            </a:extLst>
          </p:cNvPr>
          <p:cNvSpPr>
            <a:spLocks noGrp="1"/>
          </p:cNvSpPr>
          <p:nvPr>
            <p:ph idx="1"/>
          </p:nvPr>
        </p:nvSpPr>
        <p:spPr>
          <a:xfrm>
            <a:off x="838200" y="1825625"/>
            <a:ext cx="7335982" cy="4351338"/>
          </a:xfrm>
        </p:spPr>
        <p:txBody>
          <a:bodyPr>
            <a:normAutofit fontScale="92500"/>
          </a:bodyPr>
          <a:lstStyle/>
          <a:p>
            <a:pPr marL="0" indent="0">
              <a:buNone/>
            </a:pPr>
            <a:r>
              <a:rPr lang="en-US" altLang="zh-TW" dirty="0"/>
              <a:t>When you look thoroughly, you’ll have few questions:</a:t>
            </a:r>
          </a:p>
          <a:p>
            <a:r>
              <a:rPr lang="en-US" altLang="zh-TW" dirty="0"/>
              <a:t>Do I need to love playing games?</a:t>
            </a:r>
          </a:p>
          <a:p>
            <a:r>
              <a:rPr lang="en-US" altLang="zh-TW" dirty="0"/>
              <a:t>Do I need to be good at programming?</a:t>
            </a:r>
          </a:p>
          <a:p>
            <a:r>
              <a:rPr lang="en-US" altLang="zh-TW" dirty="0"/>
              <a:t>Do I need to know how to draw?</a:t>
            </a:r>
          </a:p>
          <a:p>
            <a:r>
              <a:rPr lang="en-US" altLang="zh-TW" dirty="0"/>
              <a:t>WTF</a:t>
            </a:r>
            <a:r>
              <a:rPr lang="zh-TW" altLang="en-US" dirty="0"/>
              <a:t> </a:t>
            </a:r>
            <a:r>
              <a:rPr lang="en-US" altLang="zh-TW" dirty="0"/>
              <a:t>is composing and arranger?</a:t>
            </a:r>
          </a:p>
          <a:p>
            <a:r>
              <a:rPr lang="en-US" altLang="zh-TW" dirty="0"/>
              <a:t>Would my never-finish-writing style work on game story scripting?</a:t>
            </a:r>
          </a:p>
          <a:p>
            <a:r>
              <a:rPr lang="en-US" altLang="zh-TW" dirty="0"/>
              <a:t>What if I can’t do any of this shit?</a:t>
            </a:r>
          </a:p>
          <a:p>
            <a:r>
              <a:rPr lang="en-US" altLang="zh-TW" dirty="0"/>
              <a:t>Damn, making a game is hard</a:t>
            </a:r>
            <a:endParaRPr lang="zh-TW" altLang="en-US" dirty="0"/>
          </a:p>
        </p:txBody>
      </p:sp>
      <p:pic>
        <p:nvPicPr>
          <p:cNvPr id="6" name="圖片 5">
            <a:extLst>
              <a:ext uri="{FF2B5EF4-FFF2-40B4-BE49-F238E27FC236}">
                <a16:creationId xmlns:a16="http://schemas.microsoft.com/office/drawing/2014/main" id="{007BC30B-6DAB-F5D7-02E0-DE43B02585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74182" y="1357005"/>
            <a:ext cx="3456682" cy="2332932"/>
          </a:xfrm>
          <a:prstGeom prst="rect">
            <a:avLst/>
          </a:prstGeom>
        </p:spPr>
      </p:pic>
      <p:pic>
        <p:nvPicPr>
          <p:cNvPr id="7" name="圖片 6">
            <a:extLst>
              <a:ext uri="{FF2B5EF4-FFF2-40B4-BE49-F238E27FC236}">
                <a16:creationId xmlns:a16="http://schemas.microsoft.com/office/drawing/2014/main" id="{A24279D6-3178-4D84-C0E3-0864E5C07F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74182" y="1967204"/>
            <a:ext cx="3456682" cy="1917306"/>
          </a:xfrm>
          <a:prstGeom prst="rect">
            <a:avLst/>
          </a:prstGeom>
        </p:spPr>
      </p:pic>
      <p:pic>
        <p:nvPicPr>
          <p:cNvPr id="11" name="圖片 10">
            <a:extLst>
              <a:ext uri="{FF2B5EF4-FFF2-40B4-BE49-F238E27FC236}">
                <a16:creationId xmlns:a16="http://schemas.microsoft.com/office/drawing/2014/main" id="{8CA89A18-9B74-0CD6-63B1-CF24536A59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74182" y="2523316"/>
            <a:ext cx="3456682" cy="2322543"/>
          </a:xfrm>
          <a:prstGeom prst="rect">
            <a:avLst/>
          </a:prstGeom>
        </p:spPr>
      </p:pic>
      <p:pic>
        <p:nvPicPr>
          <p:cNvPr id="33" name="Picture 32">
            <a:extLst>
              <a:ext uri="{FF2B5EF4-FFF2-40B4-BE49-F238E27FC236}">
                <a16:creationId xmlns:a16="http://schemas.microsoft.com/office/drawing/2014/main" id="{20015FD2-6DCA-9053-C983-0408706830F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4182" y="3133538"/>
            <a:ext cx="3456682" cy="2301315"/>
          </a:xfrm>
          <a:prstGeom prst="rect">
            <a:avLst/>
          </a:prstGeom>
        </p:spPr>
      </p:pic>
      <p:pic>
        <p:nvPicPr>
          <p:cNvPr id="5" name="內容版面配置區 4">
            <a:extLst>
              <a:ext uri="{FF2B5EF4-FFF2-40B4-BE49-F238E27FC236}">
                <a16:creationId xmlns:a16="http://schemas.microsoft.com/office/drawing/2014/main" id="{B5B7B34C-B029-CAB6-BC52-7901556D88F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174182" y="3684587"/>
            <a:ext cx="3456682" cy="1887755"/>
          </a:xfrm>
          <a:prstGeom prst="rect">
            <a:avLst/>
          </a:prstGeom>
        </p:spPr>
      </p:pic>
      <p:pic>
        <p:nvPicPr>
          <p:cNvPr id="14" name="內容版面配置區 4">
            <a:extLst>
              <a:ext uri="{FF2B5EF4-FFF2-40B4-BE49-F238E27FC236}">
                <a16:creationId xmlns:a16="http://schemas.microsoft.com/office/drawing/2014/main" id="{588BEA1F-63AC-913D-BCF4-C39C9B57F93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174182" y="4246982"/>
            <a:ext cx="3456682" cy="1929981"/>
          </a:xfrm>
          <a:prstGeom prst="rect">
            <a:avLst/>
          </a:prstGeom>
        </p:spPr>
      </p:pic>
    </p:spTree>
    <p:extLst>
      <p:ext uri="{BB962C8B-B14F-4D97-AF65-F5344CB8AC3E}">
        <p14:creationId xmlns:p14="http://schemas.microsoft.com/office/powerpoint/2010/main" val="104410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strips(down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strips(downLeft)">
                                      <p:cBhvr>
                                        <p:cTn id="12" dur="500"/>
                                        <p:tgtEl>
                                          <p:spTgt spid="3">
                                            <p:txEl>
                                              <p:pRg st="1" end="1"/>
                                            </p:txEl>
                                          </p:spTgt>
                                        </p:tgtEl>
                                      </p:cBhvr>
                                    </p:animEffect>
                                  </p:childTnLst>
                                </p:cTn>
                              </p:par>
                              <p:par>
                                <p:cTn id="13" presetID="2" presetClass="entr" presetSubtype="4"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8" presetClass="entr" presetSubtype="12"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strips(downLeft)">
                                      <p:cBhvr>
                                        <p:cTn id="21" dur="500"/>
                                        <p:tgtEl>
                                          <p:spTgt spid="3">
                                            <p:txEl>
                                              <p:pRg st="2" end="2"/>
                                            </p:txEl>
                                          </p:spTgt>
                                        </p:tgtEl>
                                      </p:cBhvr>
                                    </p:animEffect>
                                  </p:childTnLst>
                                </p:cTn>
                              </p:par>
                              <p:par>
                                <p:cTn id="22" presetID="2" presetClass="entr" presetSubtype="4" fill="hold" nodeType="with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ppt_x"/>
                                          </p:val>
                                        </p:tav>
                                        <p:tav tm="100000">
                                          <p:val>
                                            <p:strVal val="#ppt_x"/>
                                          </p:val>
                                        </p:tav>
                                      </p:tavLst>
                                    </p:anim>
                                    <p:anim calcmode="lin" valueType="num">
                                      <p:cBhvr additive="base">
                                        <p:cTn id="25"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8" presetClass="entr" presetSubtype="12" fill="hold" grpId="0"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Effect transition="in" filter="strips(downLeft)">
                                      <p:cBhvr>
                                        <p:cTn id="30" dur="500"/>
                                        <p:tgtEl>
                                          <p:spTgt spid="3">
                                            <p:txEl>
                                              <p:pRg st="3" end="3"/>
                                            </p:txEl>
                                          </p:spTgt>
                                        </p:tgtEl>
                                      </p:cBhvr>
                                    </p:animEffect>
                                  </p:childTnLst>
                                </p:cTn>
                              </p:par>
                              <p:par>
                                <p:cTn id="31" presetID="2" presetClass="entr" presetSubtype="4"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anim calcmode="lin" valueType="num">
                                      <p:cBhvr additive="base">
                                        <p:cTn id="33" dur="500" fill="hold"/>
                                        <p:tgtEl>
                                          <p:spTgt spid="11"/>
                                        </p:tgtEl>
                                        <p:attrNameLst>
                                          <p:attrName>ppt_x</p:attrName>
                                        </p:attrNameLst>
                                      </p:cBhvr>
                                      <p:tavLst>
                                        <p:tav tm="0">
                                          <p:val>
                                            <p:strVal val="#ppt_x"/>
                                          </p:val>
                                        </p:tav>
                                        <p:tav tm="100000">
                                          <p:val>
                                            <p:strVal val="#ppt_x"/>
                                          </p:val>
                                        </p:tav>
                                      </p:tavLst>
                                    </p:anim>
                                    <p:anim calcmode="lin" valueType="num">
                                      <p:cBhvr additive="base">
                                        <p:cTn id="3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8" presetClass="entr" presetSubtype="12" fill="hold" grpId="0" nodeType="clickEffect">
                                  <p:stCondLst>
                                    <p:cond delay="0"/>
                                  </p:stCondLst>
                                  <p:childTnLst>
                                    <p:set>
                                      <p:cBhvr>
                                        <p:cTn id="38" dur="1" fill="hold">
                                          <p:stCondLst>
                                            <p:cond delay="0"/>
                                          </p:stCondLst>
                                        </p:cTn>
                                        <p:tgtEl>
                                          <p:spTgt spid="3">
                                            <p:txEl>
                                              <p:pRg st="4" end="4"/>
                                            </p:txEl>
                                          </p:spTgt>
                                        </p:tgtEl>
                                        <p:attrNameLst>
                                          <p:attrName>style.visibility</p:attrName>
                                        </p:attrNameLst>
                                      </p:cBhvr>
                                      <p:to>
                                        <p:strVal val="visible"/>
                                      </p:to>
                                    </p:set>
                                    <p:animEffect transition="in" filter="strips(downLeft)">
                                      <p:cBhvr>
                                        <p:cTn id="39" dur="500"/>
                                        <p:tgtEl>
                                          <p:spTgt spid="3">
                                            <p:txEl>
                                              <p:pRg st="4" end="4"/>
                                            </p:txEl>
                                          </p:spTgt>
                                        </p:tgtEl>
                                      </p:cBhvr>
                                    </p:animEffect>
                                  </p:childTnLst>
                                </p:cTn>
                              </p:par>
                              <p:par>
                                <p:cTn id="40" presetID="2" presetClass="entr" presetSubtype="4" fill="hold" nodeType="withEffect">
                                  <p:stCondLst>
                                    <p:cond delay="0"/>
                                  </p:stCondLst>
                                  <p:childTnLst>
                                    <p:set>
                                      <p:cBhvr>
                                        <p:cTn id="41" dur="1" fill="hold">
                                          <p:stCondLst>
                                            <p:cond delay="0"/>
                                          </p:stCondLst>
                                        </p:cTn>
                                        <p:tgtEl>
                                          <p:spTgt spid="33"/>
                                        </p:tgtEl>
                                        <p:attrNameLst>
                                          <p:attrName>style.visibility</p:attrName>
                                        </p:attrNameLst>
                                      </p:cBhvr>
                                      <p:to>
                                        <p:strVal val="visible"/>
                                      </p:to>
                                    </p:set>
                                    <p:anim calcmode="lin" valueType="num">
                                      <p:cBhvr additive="base">
                                        <p:cTn id="42" dur="500" fill="hold"/>
                                        <p:tgtEl>
                                          <p:spTgt spid="33"/>
                                        </p:tgtEl>
                                        <p:attrNameLst>
                                          <p:attrName>ppt_x</p:attrName>
                                        </p:attrNameLst>
                                      </p:cBhvr>
                                      <p:tavLst>
                                        <p:tav tm="0">
                                          <p:val>
                                            <p:strVal val="#ppt_x"/>
                                          </p:val>
                                        </p:tav>
                                        <p:tav tm="100000">
                                          <p:val>
                                            <p:strVal val="#ppt_x"/>
                                          </p:val>
                                        </p:tav>
                                      </p:tavLst>
                                    </p:anim>
                                    <p:anim calcmode="lin" valueType="num">
                                      <p:cBhvr additive="base">
                                        <p:cTn id="43"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18" presetClass="entr" presetSubtype="12" fill="hold" grpId="0" nodeType="clickEffect">
                                  <p:stCondLst>
                                    <p:cond delay="0"/>
                                  </p:stCondLst>
                                  <p:childTnLst>
                                    <p:set>
                                      <p:cBhvr>
                                        <p:cTn id="47" dur="1" fill="hold">
                                          <p:stCondLst>
                                            <p:cond delay="0"/>
                                          </p:stCondLst>
                                        </p:cTn>
                                        <p:tgtEl>
                                          <p:spTgt spid="3">
                                            <p:txEl>
                                              <p:pRg st="5" end="5"/>
                                            </p:txEl>
                                          </p:spTgt>
                                        </p:tgtEl>
                                        <p:attrNameLst>
                                          <p:attrName>style.visibility</p:attrName>
                                        </p:attrNameLst>
                                      </p:cBhvr>
                                      <p:to>
                                        <p:strVal val="visible"/>
                                      </p:to>
                                    </p:set>
                                    <p:animEffect transition="in" filter="strips(downLeft)">
                                      <p:cBhvr>
                                        <p:cTn id="48" dur="500"/>
                                        <p:tgtEl>
                                          <p:spTgt spid="3">
                                            <p:txEl>
                                              <p:pRg st="5" end="5"/>
                                            </p:txEl>
                                          </p:spTgt>
                                        </p:tgtEl>
                                      </p:cBhvr>
                                    </p:animEffect>
                                  </p:childTnLst>
                                </p:cTn>
                              </p:par>
                              <p:par>
                                <p:cTn id="49" presetID="2" presetClass="entr" presetSubtype="4" fill="hold" nodeType="withEffect">
                                  <p:stCondLst>
                                    <p:cond delay="0"/>
                                  </p:stCondLst>
                                  <p:childTnLst>
                                    <p:set>
                                      <p:cBhvr>
                                        <p:cTn id="50" dur="1" fill="hold">
                                          <p:stCondLst>
                                            <p:cond delay="0"/>
                                          </p:stCondLst>
                                        </p:cTn>
                                        <p:tgtEl>
                                          <p:spTgt spid="5"/>
                                        </p:tgtEl>
                                        <p:attrNameLst>
                                          <p:attrName>style.visibility</p:attrName>
                                        </p:attrNameLst>
                                      </p:cBhvr>
                                      <p:to>
                                        <p:strVal val="visible"/>
                                      </p:to>
                                    </p:set>
                                    <p:anim calcmode="lin" valueType="num">
                                      <p:cBhvr additive="base">
                                        <p:cTn id="51" dur="500" fill="hold"/>
                                        <p:tgtEl>
                                          <p:spTgt spid="5"/>
                                        </p:tgtEl>
                                        <p:attrNameLst>
                                          <p:attrName>ppt_x</p:attrName>
                                        </p:attrNameLst>
                                      </p:cBhvr>
                                      <p:tavLst>
                                        <p:tav tm="0">
                                          <p:val>
                                            <p:strVal val="#ppt_x"/>
                                          </p:val>
                                        </p:tav>
                                        <p:tav tm="100000">
                                          <p:val>
                                            <p:strVal val="#ppt_x"/>
                                          </p:val>
                                        </p:tav>
                                      </p:tavLst>
                                    </p:anim>
                                    <p:anim calcmode="lin" valueType="num">
                                      <p:cBhvr additive="base">
                                        <p:cTn id="5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18" presetClass="entr" presetSubtype="12" fill="hold" grpId="0" nodeType="clickEffect">
                                  <p:stCondLst>
                                    <p:cond delay="0"/>
                                  </p:stCondLst>
                                  <p:childTnLst>
                                    <p:set>
                                      <p:cBhvr>
                                        <p:cTn id="56" dur="1" fill="hold">
                                          <p:stCondLst>
                                            <p:cond delay="0"/>
                                          </p:stCondLst>
                                        </p:cTn>
                                        <p:tgtEl>
                                          <p:spTgt spid="3">
                                            <p:txEl>
                                              <p:pRg st="6" end="6"/>
                                            </p:txEl>
                                          </p:spTgt>
                                        </p:tgtEl>
                                        <p:attrNameLst>
                                          <p:attrName>style.visibility</p:attrName>
                                        </p:attrNameLst>
                                      </p:cBhvr>
                                      <p:to>
                                        <p:strVal val="visible"/>
                                      </p:to>
                                    </p:set>
                                    <p:animEffect transition="in" filter="strips(downLeft)">
                                      <p:cBhvr>
                                        <p:cTn id="57" dur="500"/>
                                        <p:tgtEl>
                                          <p:spTgt spid="3">
                                            <p:txEl>
                                              <p:pRg st="6" end="6"/>
                                            </p:txEl>
                                          </p:spTgt>
                                        </p:tgtEl>
                                      </p:cBhvr>
                                    </p:animEffect>
                                  </p:childTnLst>
                                </p:cTn>
                              </p:par>
                              <p:par>
                                <p:cTn id="58" presetID="1" presetClass="entr" presetSubtype="0" fill="hold" nodeType="withEffect">
                                  <p:stCondLst>
                                    <p:cond delay="0"/>
                                  </p:stCondLst>
                                  <p:childTnLst>
                                    <p:set>
                                      <p:cBhvr>
                                        <p:cTn id="59" dur="1" fill="hold">
                                          <p:stCondLst>
                                            <p:cond delay="0"/>
                                          </p:stCondLst>
                                        </p:cTn>
                                        <p:tgtEl>
                                          <p:spTgt spid="14"/>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8" presetClass="entr" presetSubtype="12" fill="hold" grpId="0" nodeType="clickEffect">
                                  <p:stCondLst>
                                    <p:cond delay="0"/>
                                  </p:stCondLst>
                                  <p:childTnLst>
                                    <p:set>
                                      <p:cBhvr>
                                        <p:cTn id="63" dur="1" fill="hold">
                                          <p:stCondLst>
                                            <p:cond delay="0"/>
                                          </p:stCondLst>
                                        </p:cTn>
                                        <p:tgtEl>
                                          <p:spTgt spid="3">
                                            <p:txEl>
                                              <p:pRg st="7" end="7"/>
                                            </p:txEl>
                                          </p:spTgt>
                                        </p:tgtEl>
                                        <p:attrNameLst>
                                          <p:attrName>style.visibility</p:attrName>
                                        </p:attrNameLst>
                                      </p:cBhvr>
                                      <p:to>
                                        <p:strVal val="visible"/>
                                      </p:to>
                                    </p:set>
                                    <p:animEffect transition="in" filter="strips(downLeft)">
                                      <p:cBhvr>
                                        <p:cTn id="6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8" name="圖片 87">
            <a:extLst>
              <a:ext uri="{FF2B5EF4-FFF2-40B4-BE49-F238E27FC236}">
                <a16:creationId xmlns:a16="http://schemas.microsoft.com/office/drawing/2014/main" id="{57988F42-E79F-E642-F3A5-4F75D0BD5C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87436" y="3633717"/>
            <a:ext cx="3366364" cy="2544345"/>
          </a:xfrm>
          <a:prstGeom prst="rect">
            <a:avLst/>
          </a:prstGeom>
        </p:spPr>
      </p:pic>
      <p:pic>
        <p:nvPicPr>
          <p:cNvPr id="71" name="Picture 26">
            <a:extLst>
              <a:ext uri="{FF2B5EF4-FFF2-40B4-BE49-F238E27FC236}">
                <a16:creationId xmlns:a16="http://schemas.microsoft.com/office/drawing/2014/main" id="{68394289-E78A-4713-9D8C-5EBDCCDA7B98}"/>
              </a:ext>
            </a:extLst>
          </p:cNvPr>
          <p:cNvPicPr>
            <a:picLocks noChangeAspect="1"/>
          </p:cNvPicPr>
          <p:nvPr/>
        </p:nvPicPr>
        <p:blipFill>
          <a:blip r:embed="rId4">
            <a:extLst>
              <a:ext uri="{28A0092B-C50C-407E-A947-70E740481C1C}">
                <a14:useLocalDpi xmlns:a14="http://schemas.microsoft.com/office/drawing/2010/main" val="0"/>
              </a:ext>
            </a:extLst>
          </a:blip>
          <a:srcRect l="7862" r="7710"/>
          <a:stretch/>
        </p:blipFill>
        <p:spPr>
          <a:xfrm>
            <a:off x="3963935" y="3633717"/>
            <a:ext cx="4535055" cy="2542147"/>
          </a:xfrm>
          <a:prstGeom prst="rect">
            <a:avLst/>
          </a:prstGeom>
        </p:spPr>
      </p:pic>
      <p:sp>
        <p:nvSpPr>
          <p:cNvPr id="2" name="標題 1">
            <a:extLst>
              <a:ext uri="{FF2B5EF4-FFF2-40B4-BE49-F238E27FC236}">
                <a16:creationId xmlns:a16="http://schemas.microsoft.com/office/drawing/2014/main" id="{D1B22BA1-D3B7-A5F1-19C5-C924142DC44E}"/>
              </a:ext>
            </a:extLst>
          </p:cNvPr>
          <p:cNvSpPr>
            <a:spLocks noGrp="1"/>
          </p:cNvSpPr>
          <p:nvPr>
            <p:ph type="title"/>
          </p:nvPr>
        </p:nvSpPr>
        <p:spPr/>
        <p:txBody>
          <a:bodyPr/>
          <a:lstStyle/>
          <a:p>
            <a:r>
              <a:rPr lang="en-US" altLang="zh-TW" dirty="0"/>
              <a:t>What A Game Needs</a:t>
            </a:r>
            <a:endParaRPr lang="zh-TW" altLang="en-US" dirty="0"/>
          </a:p>
        </p:txBody>
      </p:sp>
      <p:sp>
        <p:nvSpPr>
          <p:cNvPr id="3" name="內容版面配置區 2">
            <a:extLst>
              <a:ext uri="{FF2B5EF4-FFF2-40B4-BE49-F238E27FC236}">
                <a16:creationId xmlns:a16="http://schemas.microsoft.com/office/drawing/2014/main" id="{0B68694A-FC83-56E2-2148-C2D7F4F61288}"/>
              </a:ext>
            </a:extLst>
          </p:cNvPr>
          <p:cNvSpPr>
            <a:spLocks noGrp="1"/>
          </p:cNvSpPr>
          <p:nvPr>
            <p:ph idx="1"/>
          </p:nvPr>
        </p:nvSpPr>
        <p:spPr/>
        <p:txBody>
          <a:bodyPr/>
          <a:lstStyle/>
          <a:p>
            <a:r>
              <a:rPr lang="en-US" altLang="zh-TW" dirty="0"/>
              <a:t>Answer: Teamwork</a:t>
            </a:r>
          </a:p>
          <a:p>
            <a:r>
              <a:rPr lang="en-US" altLang="zh-TW" dirty="0"/>
              <a:t>And it is teamwork from alternative professions!</a:t>
            </a:r>
          </a:p>
          <a:p>
            <a:r>
              <a:rPr lang="en-US" altLang="zh-TW" dirty="0"/>
              <a:t>And you’d probably do these often:</a:t>
            </a:r>
            <a:endParaRPr lang="zh-TW" altLang="en-US" dirty="0"/>
          </a:p>
        </p:txBody>
      </p:sp>
      <p:pic>
        <p:nvPicPr>
          <p:cNvPr id="27" name="Picture 25">
            <a:extLst>
              <a:ext uri="{FF2B5EF4-FFF2-40B4-BE49-F238E27FC236}">
                <a16:creationId xmlns:a16="http://schemas.microsoft.com/office/drawing/2014/main" id="{4DDCB9C4-6DEA-E23B-BBA1-CE571AD0BC3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8199" y="3637012"/>
            <a:ext cx="3735608" cy="2539951"/>
          </a:xfrm>
          <a:prstGeom prst="rect">
            <a:avLst/>
          </a:prstGeom>
        </p:spPr>
      </p:pic>
      <p:pic>
        <p:nvPicPr>
          <p:cNvPr id="36" name="Picture 33">
            <a:extLst>
              <a:ext uri="{FF2B5EF4-FFF2-40B4-BE49-F238E27FC236}">
                <a16:creationId xmlns:a16="http://schemas.microsoft.com/office/drawing/2014/main" id="{DC1A2481-8180-AF7D-E2FC-A1208D20491C}"/>
              </a:ext>
            </a:extLst>
          </p:cNvPr>
          <p:cNvPicPr>
            <a:picLocks noChangeAspect="1"/>
          </p:cNvPicPr>
          <p:nvPr/>
        </p:nvPicPr>
        <p:blipFill>
          <a:blip r:embed="rId6">
            <a:extLst>
              <a:ext uri="{28A0092B-C50C-407E-A947-70E740481C1C}">
                <a14:useLocalDpi xmlns:a14="http://schemas.microsoft.com/office/drawing/2010/main" val="0"/>
              </a:ext>
            </a:extLst>
          </a:blip>
          <a:srcRect t="9109"/>
          <a:stretch/>
        </p:blipFill>
        <p:spPr>
          <a:xfrm>
            <a:off x="8271132" y="722384"/>
            <a:ext cx="3082668" cy="3278910"/>
          </a:xfrm>
          <a:prstGeom prst="rect">
            <a:avLst/>
          </a:prstGeom>
        </p:spPr>
      </p:pic>
    </p:spTree>
    <p:extLst>
      <p:ext uri="{BB962C8B-B14F-4D97-AF65-F5344CB8AC3E}">
        <p14:creationId xmlns:p14="http://schemas.microsoft.com/office/powerpoint/2010/main" val="3309465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0AEFB6F-71B5-5000-5F67-AE80638564E7}"/>
              </a:ext>
            </a:extLst>
          </p:cNvPr>
          <p:cNvSpPr>
            <a:spLocks noGrp="1"/>
          </p:cNvSpPr>
          <p:nvPr>
            <p:ph type="title"/>
          </p:nvPr>
        </p:nvSpPr>
        <p:spPr/>
        <p:txBody>
          <a:bodyPr/>
          <a:lstStyle/>
          <a:p>
            <a:r>
              <a:rPr lang="en-US" altLang="zh-TW" dirty="0"/>
              <a:t>AI for all?</a:t>
            </a:r>
            <a:endParaRPr lang="zh-TW" altLang="en-US" dirty="0"/>
          </a:p>
        </p:txBody>
      </p:sp>
      <p:pic>
        <p:nvPicPr>
          <p:cNvPr id="7" name="圖片 6">
            <a:extLst>
              <a:ext uri="{FF2B5EF4-FFF2-40B4-BE49-F238E27FC236}">
                <a16:creationId xmlns:a16="http://schemas.microsoft.com/office/drawing/2014/main" id="{3DD39313-7656-F903-8126-85BB8A97DA04}"/>
              </a:ext>
            </a:extLst>
          </p:cNvPr>
          <p:cNvPicPr>
            <a:picLocks noChangeAspect="1"/>
          </p:cNvPicPr>
          <p:nvPr/>
        </p:nvPicPr>
        <p:blipFill>
          <a:blip r:embed="rId3"/>
          <a:stretch>
            <a:fillRect/>
          </a:stretch>
        </p:blipFill>
        <p:spPr>
          <a:xfrm>
            <a:off x="930565" y="1524619"/>
            <a:ext cx="4204854" cy="2283695"/>
          </a:xfrm>
          <a:prstGeom prst="rect">
            <a:avLst/>
          </a:prstGeom>
        </p:spPr>
      </p:pic>
      <p:pic>
        <p:nvPicPr>
          <p:cNvPr id="20" name="圖片 19">
            <a:extLst>
              <a:ext uri="{FF2B5EF4-FFF2-40B4-BE49-F238E27FC236}">
                <a16:creationId xmlns:a16="http://schemas.microsoft.com/office/drawing/2014/main" id="{4AA0B56A-53D3-6A1D-D5C2-79D1C9CB811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0565" y="2393954"/>
            <a:ext cx="2766294" cy="2766294"/>
          </a:xfrm>
          <a:prstGeom prst="rect">
            <a:avLst/>
          </a:prstGeom>
        </p:spPr>
      </p:pic>
      <p:pic>
        <p:nvPicPr>
          <p:cNvPr id="22" name="圖片 21">
            <a:extLst>
              <a:ext uri="{FF2B5EF4-FFF2-40B4-BE49-F238E27FC236}">
                <a16:creationId xmlns:a16="http://schemas.microsoft.com/office/drawing/2014/main" id="{A561806D-DD4D-CC02-92FC-76ADB93CD53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0565" y="3534856"/>
            <a:ext cx="4204854" cy="2204044"/>
          </a:xfrm>
          <a:prstGeom prst="rect">
            <a:avLst/>
          </a:prstGeom>
        </p:spPr>
      </p:pic>
      <p:pic>
        <p:nvPicPr>
          <p:cNvPr id="23" name="圖片 22">
            <a:extLst>
              <a:ext uri="{FF2B5EF4-FFF2-40B4-BE49-F238E27FC236}">
                <a16:creationId xmlns:a16="http://schemas.microsoft.com/office/drawing/2014/main" id="{F118495C-D26F-3935-4C3A-5A2B05CCF7AC}"/>
              </a:ext>
            </a:extLst>
          </p:cNvPr>
          <p:cNvPicPr>
            <a:picLocks noChangeAspect="1"/>
          </p:cNvPicPr>
          <p:nvPr/>
        </p:nvPicPr>
        <p:blipFill>
          <a:blip r:embed="rId6">
            <a:extLst>
              <a:ext uri="{28A0092B-C50C-407E-A947-70E740481C1C}">
                <a14:useLocalDpi xmlns:a14="http://schemas.microsoft.com/office/drawing/2010/main" val="0"/>
              </a:ext>
            </a:extLst>
          </a:blip>
          <a:srcRect t="8888" b="9931"/>
          <a:stretch/>
        </p:blipFill>
        <p:spPr>
          <a:xfrm>
            <a:off x="6096000" y="1717437"/>
            <a:ext cx="4907344" cy="3423126"/>
          </a:xfrm>
          <a:prstGeom prst="rect">
            <a:avLst/>
          </a:prstGeom>
        </p:spPr>
      </p:pic>
    </p:spTree>
    <p:extLst>
      <p:ext uri="{BB962C8B-B14F-4D97-AF65-F5344CB8AC3E}">
        <p14:creationId xmlns:p14="http://schemas.microsoft.com/office/powerpoint/2010/main" val="2879923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additive="base">
                                        <p:cTn id="13" dur="500" fill="hold"/>
                                        <p:tgtEl>
                                          <p:spTgt spid="20"/>
                                        </p:tgtEl>
                                        <p:attrNameLst>
                                          <p:attrName>ppt_x</p:attrName>
                                        </p:attrNameLst>
                                      </p:cBhvr>
                                      <p:tavLst>
                                        <p:tav tm="0">
                                          <p:val>
                                            <p:strVal val="#ppt_x"/>
                                          </p:val>
                                        </p:tav>
                                        <p:tav tm="100000">
                                          <p:val>
                                            <p:strVal val="#ppt_x"/>
                                          </p:val>
                                        </p:tav>
                                      </p:tavLst>
                                    </p:anim>
                                    <p:anim calcmode="lin" valueType="num">
                                      <p:cBhvr additive="base">
                                        <p:cTn id="14"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500" fill="hold"/>
                                        <p:tgtEl>
                                          <p:spTgt spid="22"/>
                                        </p:tgtEl>
                                        <p:attrNameLst>
                                          <p:attrName>ppt_x</p:attrName>
                                        </p:attrNameLst>
                                      </p:cBhvr>
                                      <p:tavLst>
                                        <p:tav tm="0">
                                          <p:val>
                                            <p:strVal val="#ppt_x"/>
                                          </p:val>
                                        </p:tav>
                                        <p:tav tm="100000">
                                          <p:val>
                                            <p:strVal val="#ppt_x"/>
                                          </p:val>
                                        </p:tav>
                                      </p:tavLst>
                                    </p:anim>
                                    <p:anim calcmode="lin" valueType="num">
                                      <p:cBhvr additive="base">
                                        <p:cTn id="20"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3"/>
                                        </p:tgtEl>
                                        <p:attrNameLst>
                                          <p:attrName>style.visibility</p:attrName>
                                        </p:attrNameLst>
                                      </p:cBhvr>
                                      <p:to>
                                        <p:strVal val="visible"/>
                                      </p:to>
                                    </p:set>
                                    <p:anim calcmode="lin" valueType="num">
                                      <p:cBhvr additive="base">
                                        <p:cTn id="25" dur="500" fill="hold"/>
                                        <p:tgtEl>
                                          <p:spTgt spid="23"/>
                                        </p:tgtEl>
                                        <p:attrNameLst>
                                          <p:attrName>ppt_x</p:attrName>
                                        </p:attrNameLst>
                                      </p:cBhvr>
                                      <p:tavLst>
                                        <p:tav tm="0">
                                          <p:val>
                                            <p:strVal val="#ppt_x"/>
                                          </p:val>
                                        </p:tav>
                                        <p:tav tm="100000">
                                          <p:val>
                                            <p:strVal val="#ppt_x"/>
                                          </p:val>
                                        </p:tav>
                                      </p:tavLst>
                                    </p:anim>
                                    <p:anim calcmode="lin" valueType="num">
                                      <p:cBhvr additive="base">
                                        <p:cTn id="26"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821</TotalTime>
  <Words>1351</Words>
  <Application>Microsoft Office PowerPoint</Application>
  <PresentationFormat>寬螢幕</PresentationFormat>
  <Paragraphs>183</Paragraphs>
  <Slides>26</Slides>
  <Notes>8</Notes>
  <HiddenSlides>0</HiddenSlides>
  <MMClips>0</MMClips>
  <ScaleCrop>false</ScaleCrop>
  <HeadingPairs>
    <vt:vector size="6" baseType="variant">
      <vt:variant>
        <vt:lpstr>使用字型</vt:lpstr>
      </vt:variant>
      <vt:variant>
        <vt:i4>3</vt:i4>
      </vt:variant>
      <vt:variant>
        <vt:lpstr>佈景主題</vt:lpstr>
      </vt:variant>
      <vt:variant>
        <vt:i4>1</vt:i4>
      </vt:variant>
      <vt:variant>
        <vt:lpstr>投影片標題</vt:lpstr>
      </vt:variant>
      <vt:variant>
        <vt:i4>26</vt:i4>
      </vt:variant>
    </vt:vector>
  </HeadingPairs>
  <TitlesOfParts>
    <vt:vector size="30" baseType="lpstr">
      <vt:lpstr>Aptos</vt:lpstr>
      <vt:lpstr>Aptos Display</vt:lpstr>
      <vt:lpstr>Arial</vt:lpstr>
      <vt:lpstr>Office 佈景主題</vt:lpstr>
      <vt:lpstr>A Guide On…</vt:lpstr>
      <vt:lpstr>Before we start…</vt:lpstr>
      <vt:lpstr>Prologue</vt:lpstr>
      <vt:lpstr>Prologue</vt:lpstr>
      <vt:lpstr>Prologue</vt:lpstr>
      <vt:lpstr>What A Games Needs</vt:lpstr>
      <vt:lpstr>What A Game Needs</vt:lpstr>
      <vt:lpstr>What A Game Needs</vt:lpstr>
      <vt:lpstr>AI for all?</vt:lpstr>
      <vt:lpstr>AI for all?</vt:lpstr>
      <vt:lpstr>What A Game Needs Programmer for</vt:lpstr>
      <vt:lpstr>What A Game Needs Programmer for</vt:lpstr>
      <vt:lpstr>Tools to write games</vt:lpstr>
      <vt:lpstr>Why use native</vt:lpstr>
      <vt:lpstr>What is Game engine</vt:lpstr>
      <vt:lpstr>Why use Game engine</vt:lpstr>
      <vt:lpstr>Tools to write games</vt:lpstr>
      <vt:lpstr>Tools to write games</vt:lpstr>
      <vt:lpstr>Tools to write games</vt:lpstr>
      <vt:lpstr>Steps on make first game…</vt:lpstr>
      <vt:lpstr>Identify what to write</vt:lpstr>
      <vt:lpstr>Identify what to write</vt:lpstr>
      <vt:lpstr>Identify what to write</vt:lpstr>
      <vt:lpstr>Why OOP/Software Engineering matter</vt:lpstr>
      <vt:lpstr>Epilogue</vt:lpstr>
      <vt:lpstr>Q &amp; 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Guide On…</dc:title>
  <dc:creator>新祐 蘇</dc:creator>
  <cp:lastModifiedBy>新祐 蘇</cp:lastModifiedBy>
  <cp:revision>131</cp:revision>
  <dcterms:created xsi:type="dcterms:W3CDTF">2025-04-20T07:40:54Z</dcterms:created>
  <dcterms:modified xsi:type="dcterms:W3CDTF">2025-04-29T05:57:21Z</dcterms:modified>
</cp:coreProperties>
</file>

<file path=docProps/thumbnail.jpeg>
</file>